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Default Extension="png" ContentType="image/png"/>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9"/>
  </p:notesMasterIdLst>
  <p:sldIdLst>
    <p:sldId id="261" r:id="rId4"/>
    <p:sldId id="264" r:id="rId5"/>
    <p:sldId id="265" r:id="rId6"/>
    <p:sldId id="266" r:id="rId7"/>
    <p:sldId id="280" r:id="rId8"/>
    <p:sldId id="274" r:id="rId9"/>
    <p:sldId id="284" r:id="rId10"/>
    <p:sldId id="281" r:id="rId11"/>
    <p:sldId id="276" r:id="rId12"/>
    <p:sldId id="275" r:id="rId13"/>
    <p:sldId id="282" r:id="rId14"/>
    <p:sldId id="277" r:id="rId15"/>
    <p:sldId id="279" r:id="rId16"/>
    <p:sldId id="287" r:id="rId17"/>
    <p:sldId id="289" r:id="rId18"/>
  </p:sldIdLst>
  <p:sldSz cx="6858000" cy="9144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F3300"/>
    <a:srgbClr val="0000AC"/>
    <a:srgbClr val="FF9933"/>
    <a:srgbClr val="EE6000"/>
    <a:srgbClr val="17375E"/>
    <a:srgbClr val="000058"/>
    <a:srgbClr val="000082"/>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76" autoAdjust="0"/>
  </p:normalViewPr>
  <p:slideViewPr>
    <p:cSldViewPr>
      <p:cViewPr varScale="1">
        <p:scale>
          <a:sx n="49" d="100"/>
          <a:sy n="49" d="100"/>
        </p:scale>
        <p:origin x="-2100" y="-56"/>
      </p:cViewPr>
      <p:guideLst>
        <p:guide orient="horz" pos="2880"/>
        <p:guide pos="2160"/>
      </p:guideLst>
    </p:cSldViewPr>
  </p:slideViewPr>
  <p:notesTextViewPr>
    <p:cViewPr>
      <p:scale>
        <a:sx n="1" d="1"/>
        <a:sy n="1" d="1"/>
      </p:scale>
      <p:origin x="0" y="0"/>
    </p:cViewPr>
  </p:notesTextViewPr>
  <p:sorterViewPr>
    <p:cViewPr>
      <p:scale>
        <a:sx n="90" d="100"/>
        <a:sy n="9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BCD5165-8215-4810-ABE0-260A7C552852}" type="datetimeFigureOut">
              <a:rPr lang="en-GB"/>
              <a:pPr>
                <a:defRPr/>
              </a:pPr>
              <a:t>19/10/2015</a:t>
            </a:fld>
            <a:endParaRPr lang="en-GB"/>
          </a:p>
        </p:txBody>
      </p:sp>
      <p:sp>
        <p:nvSpPr>
          <p:cNvPr id="4" name="Slide Image Placeholder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6BBDA194-6388-4D09-9706-F6A41EE19C36}" type="slidenum">
              <a:rPr lang="en-GB"/>
              <a:pPr>
                <a:defRPr/>
              </a:pPr>
              <a:t>‹N›</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37B43F61-9126-4461-B376-E5F10575060D}"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39E3B92-474F-492C-BB19-5D18A259C912}" type="slidenum">
              <a:rPr lang="en-GB"/>
              <a:pPr>
                <a:defRPr/>
              </a:pPr>
              <a:t>‹N›</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33010FC7-80FF-4131-8C67-890F4D1D5A7F}"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93A8E25-B106-4534-89BB-0084B5B079EB}" type="slidenum">
              <a:rPr lang="en-GB"/>
              <a:pPr>
                <a:defRPr/>
              </a:pPr>
              <a:t>‹N›</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130D244-094D-404B-BE49-7D65FBD5CDCF}"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07824FE7-ABEB-4B02-ADBC-5635B4F57B50}" type="slidenum">
              <a:rPr lang="en-GB"/>
              <a:pPr>
                <a:defRPr/>
              </a:pPr>
              <a:t>‹N›</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514350" y="2840568"/>
            <a:ext cx="5829300" cy="1960033"/>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5BFFDD8-DC7C-4EA4-9B14-F642868CD73E}" type="datetimeFigureOut">
              <a:rPr lang="it-IT"/>
              <a:pPr>
                <a:defRPr/>
              </a:pPr>
              <a:t>19/10/2015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E4668EC-9F56-4728-AB5C-19F13FDCB77A}"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890F128-FEDC-4DF0-9B83-6DC3CA7FD1D2}" type="datetimeFigureOut">
              <a:rPr lang="it-IT"/>
              <a:pPr>
                <a:defRPr/>
              </a:pPr>
              <a:t>19/10/2015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2EC37E-AE93-45DF-AF2B-E7CB4BAF8133}"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41735" y="5875867"/>
            <a:ext cx="5829300" cy="1816100"/>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377DD1D-DC0E-458D-9BE1-2DDBE943FE5E}" type="datetimeFigureOut">
              <a:rPr lang="it-IT"/>
              <a:pPr>
                <a:defRPr/>
              </a:pPr>
              <a:t>19/10/2015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74693FB-2C70-467A-83AB-E8DADA0F9FF3}"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35D516C-B7CD-41D1-8656-1008B5650514}" type="datetimeFigureOut">
              <a:rPr lang="it-IT"/>
              <a:pPr>
                <a:defRPr/>
              </a:pPr>
              <a:t>19/10/2015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903748E-5148-4087-80B9-8BF442B6EA3C}" type="slidenum">
              <a:rPr lang="it-IT"/>
              <a:pPr>
                <a:defRPr/>
              </a:pPr>
              <a:t>‹N›</a:t>
            </a:fld>
            <a:endParaRPr 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B61AAF60-80FD-4ABD-81C4-1F7C9D25ECB8}" type="datetimeFigureOut">
              <a:rPr lang="it-IT"/>
              <a:pPr>
                <a:defRPr/>
              </a:pPr>
              <a:t>19/10/2015</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6962E296-4A2F-4526-8F6C-A648AC4796AB}" type="slidenum">
              <a:rPr lang="it-IT"/>
              <a:pPr>
                <a:defRPr/>
              </a:pPr>
              <a:t>‹N›</a:t>
            </a:fld>
            <a:endParaRPr lang="it-IT"/>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DF1A2E2-86BB-4638-BDF3-8C76BD6DB3ED}" type="datetimeFigureOut">
              <a:rPr lang="it-IT"/>
              <a:pPr>
                <a:defRPr/>
              </a:pPr>
              <a:t>19/10/2015</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0B5FBE3-2C42-482A-A5E6-7A9B97AA2C33}" type="slidenum">
              <a:rPr lang="it-IT"/>
              <a:pPr>
                <a:defRPr/>
              </a:pPr>
              <a:t>‹N›</a:t>
            </a:fld>
            <a:endParaRPr lang="it-IT"/>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17C5ED-1A32-4B36-AD39-B388CA7306D5}" type="datetimeFigureOut">
              <a:rPr lang="it-IT"/>
              <a:pPr>
                <a:defRPr/>
              </a:pPr>
              <a:t>19/10/2015</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4D0597E1-8056-4802-929E-E9F9694A920B}" type="slidenum">
              <a:rPr lang="it-IT"/>
              <a:pPr>
                <a:defRPr/>
              </a:pPr>
              <a:t>‹N›</a:t>
            </a:fld>
            <a:endParaRPr lang="it-IT"/>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342900" y="364067"/>
            <a:ext cx="2256235" cy="154940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EFEE3333-16E4-4513-AF16-4A29B2EA378F}" type="datetimeFigureOut">
              <a:rPr lang="it-IT"/>
              <a:pPr>
                <a:defRPr/>
              </a:pPr>
              <a:t>19/10/2015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8879DCC-7D01-40FF-91E9-B85443150E8D}"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5F095173-D540-44C7-A645-6659980B705B}"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8D2A27C-97DE-4B62-B65D-83B9BCDCC752}" type="slidenum">
              <a:rPr lang="en-GB"/>
              <a:pPr>
                <a:defRPr/>
              </a:pPr>
              <a:t>‹N›</a:t>
            </a:fld>
            <a:endParaRPr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344216" y="6400800"/>
            <a:ext cx="4114800" cy="755651"/>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D231792-A015-49FA-A9C9-9E81AB005BB2}" type="datetimeFigureOut">
              <a:rPr lang="it-IT"/>
              <a:pPr>
                <a:defRPr/>
              </a:pPr>
              <a:t>19/10/2015</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4A93B31-807C-4F0F-9FE1-14930B8102B8}" type="slidenum">
              <a:rPr lang="it-IT"/>
              <a:pPr>
                <a:defRPr/>
              </a:pPr>
              <a:t>‹N›</a:t>
            </a:fld>
            <a:endParaRPr lang="it-IT"/>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1AEA469-32D1-4AA6-BB2B-4249F19ECDD2}" type="datetimeFigureOut">
              <a:rPr lang="it-IT"/>
              <a:pPr>
                <a:defRPr/>
              </a:pPr>
              <a:t>19/10/2015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C12174C-1B9A-40CB-A4A0-D8D371454674}" type="slidenum">
              <a:rPr lang="it-IT"/>
              <a:pPr>
                <a:defRPr/>
              </a:pPr>
              <a:t>‹N›</a:t>
            </a:fld>
            <a:endParaRPr lang="it-IT"/>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4972050" y="366185"/>
            <a:ext cx="1543050" cy="7802033"/>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342900" y="366185"/>
            <a:ext cx="4514850" cy="780203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FEFDB0D-2E2B-418C-AEDB-1D60B68EE560}" type="datetimeFigureOut">
              <a:rPr lang="it-IT"/>
              <a:pPr>
                <a:defRPr/>
              </a:pPr>
              <a:t>19/10/2015</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F643C10-837F-4F7F-8A80-BDBA91FFD157}" type="slidenum">
              <a:rPr lang="it-IT"/>
              <a:pPr>
                <a:defRPr/>
              </a:pPr>
              <a:t>‹N›</a:t>
            </a:fld>
            <a:endParaRPr lang="it-IT"/>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GB"/>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6AB46DB4-558E-4852-A2BA-1810FA31AF31}"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07A1D57-448A-4E90-8AB1-90F928D69D52}" type="slidenum">
              <a:rPr lang="en-GB"/>
              <a:pPr>
                <a:defRPr/>
              </a:pPr>
              <a:t>‹N›</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96A602AA-3327-46D8-BC7A-26773B29CCFA}"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3461330F-C8C6-431B-932C-21528E03106E}" type="slidenum">
              <a:rPr lang="en-GB"/>
              <a:pPr>
                <a:defRPr/>
              </a:pPr>
              <a:t>‹N›</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671C19-FC44-4D3A-90EE-77CBDE535FB5}"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974EFDC1-6021-4DFF-B561-1464EC2FD5D0}" type="slidenum">
              <a:rPr lang="en-GB"/>
              <a:pPr>
                <a:defRPr/>
              </a:pPr>
              <a:t>‹N›</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DB58E32E-CAAD-46FA-9306-0F96BDA21BA1}" type="datetimeFigureOut">
              <a:rPr lang="en-GB"/>
              <a:pPr>
                <a:defRPr/>
              </a:pPr>
              <a:t>19/10/2015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1E34CC72-C2CC-43EF-A5B5-9E50DBB5EC62}" type="slidenum">
              <a:rPr lang="en-GB"/>
              <a:pPr>
                <a:defRPr/>
              </a:pPr>
              <a:t>‹N›</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E6B1BFB2-A52E-4D19-92D9-867A21540ED2}" type="datetimeFigureOut">
              <a:rPr lang="en-GB"/>
              <a:pPr>
                <a:defRPr/>
              </a:pPr>
              <a:t>19/10/2015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56E3DA0C-2188-44B6-8396-06DFB5FC53FD}" type="slidenum">
              <a:rPr lang="en-GB"/>
              <a:pPr>
                <a:defRPr/>
              </a:pPr>
              <a:t>‹N›</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484EA6A8-526D-427E-9BC0-54266B68419A}" type="datetimeFigureOut">
              <a:rPr lang="en-GB"/>
              <a:pPr>
                <a:defRPr/>
              </a:pPr>
              <a:t>19/10/2015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4C494149-F322-47DC-B588-5F6F98EBEFD0}" type="slidenum">
              <a:rPr lang="en-GB"/>
              <a:pPr>
                <a:defRPr/>
              </a:pPr>
              <a:t>‹N›</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7FF05FD-8DEE-4BA8-84AC-A95321114991}" type="datetimeFigureOut">
              <a:rPr lang="en-GB"/>
              <a:pPr>
                <a:defRPr/>
              </a:pPr>
              <a:t>19/10/2015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CB387D31-17D6-463F-A153-C5407288DCC8}" type="slidenum">
              <a:rPr lang="en-GB"/>
              <a:pPr>
                <a:defRPr/>
              </a:pPr>
              <a:t>‹N›</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C8151AB-021A-4F8A-B128-FAFDDE387CBD}"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114C2B63-1BE7-4532-847C-C1244C831F23}" type="slidenum">
              <a:rPr lang="en-GB"/>
              <a:pPr>
                <a:defRPr/>
              </a:pPr>
              <a:t>‹N›</a:t>
            </a:fld>
            <a:endParaRPr lang="en-GB"/>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26C3AC3-9B4B-40F6-8881-EC1D873734C3}" type="datetimeFigureOut">
              <a:rPr lang="en-GB"/>
              <a:pPr>
                <a:defRPr/>
              </a:pPr>
              <a:t>19/10/2015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5CC6C5CD-A87C-4B06-B473-62911D4CEEE4}" type="slidenum">
              <a:rPr lang="en-GB"/>
              <a:pPr>
                <a:defRPr/>
              </a:pPr>
              <a:t>‹N›</a:t>
            </a:fld>
            <a:endParaRPr lang="en-GB"/>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10F4BEF-6EDA-4096-AAD0-05E63211C39C}" type="datetimeFigureOut">
              <a:rPr lang="en-GB"/>
              <a:pPr>
                <a:defRPr/>
              </a:pPr>
              <a:t>19/10/2015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4440E76F-4BA8-4F84-B8D2-C6E7BE58F1DC}" type="slidenum">
              <a:rPr lang="en-GB"/>
              <a:pPr>
                <a:defRPr/>
              </a:pPr>
              <a:t>‹N›</a:t>
            </a:fld>
            <a:endParaRPr lang="en-GB"/>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6CC90CD2-3428-4AEC-99CA-F450E570FF88}"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661AD689-EE8D-491D-820C-4866FB807810}" type="slidenum">
              <a:rPr lang="en-GB"/>
              <a:pPr>
                <a:defRPr/>
              </a:pPr>
              <a:t>‹N›</a:t>
            </a:fld>
            <a:endParaRPr lang="en-GB"/>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342900" y="366185"/>
            <a:ext cx="4514850"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pPr>
              <a:defRPr/>
            </a:pPr>
            <a:fld id="{276F9BA9-F220-4D97-8E52-30AACDC84DA3}" type="datetimeFigureOut">
              <a:rPr lang="en-GB"/>
              <a:pPr>
                <a:defRPr/>
              </a:pPr>
              <a:t>19/10/2015</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pPr>
              <a:defRPr/>
            </a:pPr>
            <a:fld id="{AAB0C73D-7945-412D-B307-C336ECA117D1}" type="slidenum">
              <a:rPr lang="en-GB"/>
              <a:pPr>
                <a:defRPr/>
              </a:pPr>
              <a:t>‹N›</a:t>
            </a:fld>
            <a:endParaRPr lang="en-GB"/>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42900" y="366713"/>
            <a:ext cx="6172200" cy="1524000"/>
          </a:xfrm>
        </p:spPr>
        <p:txBody>
          <a:bodyPr/>
          <a:lstStyle/>
          <a:p>
            <a:r>
              <a:rPr lang="en-US"/>
              <a:t>Click to edit Master title style</a:t>
            </a:r>
            <a:endParaRPr lang="it-IT"/>
          </a:p>
        </p:txBody>
      </p:sp>
      <p:sp>
        <p:nvSpPr>
          <p:cNvPr id="3" name="Content Placeholder 2"/>
          <p:cNvSpPr>
            <a:spLocks noGrp="1"/>
          </p:cNvSpPr>
          <p:nvPr>
            <p:ph sz="quarter" idx="1"/>
          </p:nvPr>
        </p:nvSpPr>
        <p:spPr>
          <a:xfrm>
            <a:off x="342900" y="2133600"/>
            <a:ext cx="3009900" cy="294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p:cNvSpPr>
            <a:spLocks noGrp="1"/>
          </p:cNvSpPr>
          <p:nvPr>
            <p:ph sz="quarter" idx="2"/>
          </p:nvPr>
        </p:nvSpPr>
        <p:spPr>
          <a:xfrm>
            <a:off x="3505200" y="2133600"/>
            <a:ext cx="3009900" cy="2940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Content Placeholder 4"/>
          <p:cNvSpPr>
            <a:spLocks noGrp="1"/>
          </p:cNvSpPr>
          <p:nvPr>
            <p:ph sz="quarter" idx="3"/>
          </p:nvPr>
        </p:nvSpPr>
        <p:spPr>
          <a:xfrm>
            <a:off x="342900" y="5226050"/>
            <a:ext cx="3009900" cy="294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Content Placeholder 5"/>
          <p:cNvSpPr>
            <a:spLocks noGrp="1"/>
          </p:cNvSpPr>
          <p:nvPr>
            <p:ph sz="quarter" idx="4"/>
          </p:nvPr>
        </p:nvSpPr>
        <p:spPr>
          <a:xfrm>
            <a:off x="3505200" y="5226050"/>
            <a:ext cx="3009900" cy="29416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3"/>
          <p:cNvSpPr>
            <a:spLocks noGrp="1"/>
          </p:cNvSpPr>
          <p:nvPr>
            <p:ph type="dt" sz="half" idx="10"/>
          </p:nvPr>
        </p:nvSpPr>
        <p:spPr/>
        <p:txBody>
          <a:bodyPr/>
          <a:lstStyle>
            <a:lvl1pPr>
              <a:defRPr/>
            </a:lvl1pPr>
          </a:lstStyle>
          <a:p>
            <a:pPr>
              <a:defRPr/>
            </a:pPr>
            <a:fld id="{F813DDCE-CB05-4B0A-A720-394C1115C963}" type="datetimeFigureOut">
              <a:rPr lang="en-GB"/>
              <a:pPr>
                <a:defRPr/>
              </a:pPr>
              <a:t>19/10/2015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FDAF971-7AD2-4B17-A01F-A39139011C9A}" type="slidenum">
              <a:rPr lang="en-GB"/>
              <a:pPr>
                <a:defRPr/>
              </a:pPr>
              <a:t>‹N›</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34290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3486150" y="2133601"/>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3"/>
          <p:cNvSpPr>
            <a:spLocks noGrp="1"/>
          </p:cNvSpPr>
          <p:nvPr>
            <p:ph type="dt" sz="half" idx="10"/>
          </p:nvPr>
        </p:nvSpPr>
        <p:spPr/>
        <p:txBody>
          <a:bodyPr/>
          <a:lstStyle>
            <a:lvl1pPr>
              <a:defRPr/>
            </a:lvl1pPr>
          </a:lstStyle>
          <a:p>
            <a:pPr>
              <a:defRPr/>
            </a:pPr>
            <a:fld id="{20DB8034-D0ED-46BA-97D7-E17E46D6A78C}" type="datetimeFigureOut">
              <a:rPr lang="en-GB"/>
              <a:pPr>
                <a:defRPr/>
              </a:pPr>
              <a:t>19/10/2015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03F27AAA-8231-4E7D-BBD3-68E77B4E6130}" type="slidenum">
              <a:rPr lang="en-GB"/>
              <a:pPr>
                <a:defRPr/>
              </a:pPr>
              <a:t>‹N›</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3"/>
          <p:cNvSpPr>
            <a:spLocks noGrp="1"/>
          </p:cNvSpPr>
          <p:nvPr>
            <p:ph type="dt" sz="half" idx="10"/>
          </p:nvPr>
        </p:nvSpPr>
        <p:spPr/>
        <p:txBody>
          <a:bodyPr/>
          <a:lstStyle>
            <a:lvl1pPr>
              <a:defRPr/>
            </a:lvl1pPr>
          </a:lstStyle>
          <a:p>
            <a:pPr>
              <a:defRPr/>
            </a:pPr>
            <a:fld id="{0E6D85CF-0BF7-4982-BB19-22ED555F83E5}" type="datetimeFigureOut">
              <a:rPr lang="en-GB"/>
              <a:pPr>
                <a:defRPr/>
              </a:pPr>
              <a:t>19/10/2015</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GB"/>
          </a:p>
        </p:txBody>
      </p:sp>
      <p:sp>
        <p:nvSpPr>
          <p:cNvPr id="9" name="Slide Number Placeholder 5"/>
          <p:cNvSpPr>
            <a:spLocks noGrp="1"/>
          </p:cNvSpPr>
          <p:nvPr>
            <p:ph type="sldNum" sz="quarter" idx="12"/>
          </p:nvPr>
        </p:nvSpPr>
        <p:spPr/>
        <p:txBody>
          <a:bodyPr/>
          <a:lstStyle>
            <a:lvl1pPr>
              <a:defRPr/>
            </a:lvl1pPr>
          </a:lstStyle>
          <a:p>
            <a:pPr>
              <a:defRPr/>
            </a:pPr>
            <a:fld id="{0D45F96F-6425-46DC-AE78-4D5817C19017}" type="slidenum">
              <a:rPr lang="en-GB"/>
              <a:pPr>
                <a:defRPr/>
              </a:pPr>
              <a:t>‹N›</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6584EAA2-FF12-4A20-A01F-BCA3D5685204}" type="datetimeFigureOut">
              <a:rPr lang="en-GB"/>
              <a:pPr>
                <a:defRPr/>
              </a:pPr>
              <a:t>19/10/2015</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GB"/>
          </a:p>
        </p:txBody>
      </p:sp>
      <p:sp>
        <p:nvSpPr>
          <p:cNvPr id="5" name="Slide Number Placeholder 5"/>
          <p:cNvSpPr>
            <a:spLocks noGrp="1"/>
          </p:cNvSpPr>
          <p:nvPr>
            <p:ph type="sldNum" sz="quarter" idx="12"/>
          </p:nvPr>
        </p:nvSpPr>
        <p:spPr/>
        <p:txBody>
          <a:bodyPr/>
          <a:lstStyle>
            <a:lvl1pPr>
              <a:defRPr/>
            </a:lvl1pPr>
          </a:lstStyle>
          <a:p>
            <a:pPr>
              <a:defRPr/>
            </a:pPr>
            <a:fld id="{98467151-68AA-46F1-8A65-7B45089D7EF3}" type="slidenum">
              <a:rPr lang="en-GB"/>
              <a:pPr>
                <a:defRPr/>
              </a:pPr>
              <a:t>‹N›</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4C0C3A2-C773-4314-A794-9C4F8BCAFB6A}" type="datetimeFigureOut">
              <a:rPr lang="en-GB"/>
              <a:pPr>
                <a:defRPr/>
              </a:pPr>
              <a:t>19/10/2015</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pPr>
              <a:defRPr/>
            </a:pPr>
            <a:fld id="{757D1352-0431-4ED2-A336-31F1F5D3D447}" type="slidenum">
              <a:rPr lang="en-GB"/>
              <a:pPr>
                <a:defRPr/>
              </a:pPr>
              <a:t>‹N›</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01760B2-9025-4426-8BA9-A6B4EA2D53BE}" type="datetimeFigureOut">
              <a:rPr lang="en-GB"/>
              <a:pPr>
                <a:defRPr/>
              </a:pPr>
              <a:t>19/10/2015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71D2D244-E18F-4873-B0C2-8D9027335824}" type="slidenum">
              <a:rPr lang="en-GB"/>
              <a:pPr>
                <a:defRPr/>
              </a:pPr>
              <a:t>‹N›</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344216" y="817033"/>
            <a:ext cx="4114800" cy="54864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F1D6D36-0B20-4ACF-BA79-4E757B2EAF94}" type="datetimeFigureOut">
              <a:rPr lang="en-GB"/>
              <a:pPr>
                <a:defRPr/>
              </a:pPr>
              <a:t>19/10/2015</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GB"/>
          </a:p>
        </p:txBody>
      </p:sp>
      <p:sp>
        <p:nvSpPr>
          <p:cNvPr id="7" name="Slide Number Placeholder 5"/>
          <p:cNvSpPr>
            <a:spLocks noGrp="1"/>
          </p:cNvSpPr>
          <p:nvPr>
            <p:ph type="sldNum" sz="quarter" idx="12"/>
          </p:nvPr>
        </p:nvSpPr>
        <p:spPr/>
        <p:txBody>
          <a:bodyPr/>
          <a:lstStyle>
            <a:lvl1pPr>
              <a:defRPr/>
            </a:lvl1pPr>
          </a:lstStyle>
          <a:p>
            <a:pPr>
              <a:defRPr/>
            </a:pPr>
            <a:fld id="{AF6393BE-064C-4719-8BF4-2592DAF4AA04}" type="slidenum">
              <a:rPr lang="en-GB"/>
              <a:pPr>
                <a:defRPr/>
              </a:pPr>
              <a:t>‹N›</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5514B944-C0C9-4552-9DF2-A36D4585BD27}" type="datetimeFigureOut">
              <a:rPr lang="en-GB"/>
              <a:pPr>
                <a:defRPr/>
              </a:pPr>
              <a:t>19/10/2015</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713E8119-1586-4A72-B1F4-506B4DA3CC65}"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683" r:id="rId1"/>
    <p:sldLayoutId id="2147483682" r:id="rId2"/>
    <p:sldLayoutId id="2147483681" r:id="rId3"/>
    <p:sldLayoutId id="2147483680" r:id="rId4"/>
    <p:sldLayoutId id="2147483679" r:id="rId5"/>
    <p:sldLayoutId id="2147483678" r:id="rId6"/>
    <p:sldLayoutId id="2147483677" r:id="rId7"/>
    <p:sldLayoutId id="2147483676" r:id="rId8"/>
    <p:sldLayoutId id="2147483675" r:id="rId9"/>
    <p:sldLayoutId id="2147483674" r:id="rId10"/>
    <p:sldLayoutId id="21474836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8F7129C7-DB08-4E8C-BCE5-EB6A1C56B5C5}" type="datetimeFigureOut">
              <a:rPr lang="it-IT"/>
              <a:pPr>
                <a:defRPr/>
              </a:pPr>
              <a:t>19/10/2015</a:t>
            </a:fld>
            <a:endParaRPr lang="it-IT"/>
          </a:p>
        </p:txBody>
      </p:sp>
      <p:sp>
        <p:nvSpPr>
          <p:cNvPr id="5" name="Segnaposto piè di pagina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724485FC-0F33-4035-A23F-C2A5CC0F56E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94" r:id="rId1"/>
    <p:sldLayoutId id="2147483693" r:id="rId2"/>
    <p:sldLayoutId id="2147483692" r:id="rId3"/>
    <p:sldLayoutId id="2147483691" r:id="rId4"/>
    <p:sldLayoutId id="2147483690" r:id="rId5"/>
    <p:sldLayoutId id="2147483689" r:id="rId6"/>
    <p:sldLayoutId id="2147483688" r:id="rId7"/>
    <p:sldLayoutId id="2147483687" r:id="rId8"/>
    <p:sldLayoutId id="2147483686" r:id="rId9"/>
    <p:sldLayoutId id="2147483685" r:id="rId10"/>
    <p:sldLayoutId id="214748368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342900" y="366713"/>
            <a:ext cx="6172200" cy="1524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25603" name="Text Placeholder 2"/>
          <p:cNvSpPr>
            <a:spLocks noGrp="1"/>
          </p:cNvSpPr>
          <p:nvPr>
            <p:ph type="body" idx="1"/>
          </p:nvPr>
        </p:nvSpPr>
        <p:spPr bwMode="auto">
          <a:xfrm>
            <a:off x="342900" y="2133600"/>
            <a:ext cx="6172200" cy="6034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
        <p:nvSpPr>
          <p:cNvPr id="4" name="Date Placeholder 3"/>
          <p:cNvSpPr>
            <a:spLocks noGrp="1"/>
          </p:cNvSpPr>
          <p:nvPr>
            <p:ph type="dt" sz="half" idx="2"/>
          </p:nvPr>
        </p:nvSpPr>
        <p:spPr>
          <a:xfrm>
            <a:off x="342900" y="8475663"/>
            <a:ext cx="1600200" cy="48577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defRPr>
            </a:lvl1pPr>
          </a:lstStyle>
          <a:p>
            <a:pPr>
              <a:defRPr/>
            </a:pPr>
            <a:fld id="{7DAC9BC4-8E0C-4C31-AA5B-084F7E00681A}" type="datetimeFigureOut">
              <a:rPr lang="en-GB"/>
              <a:pPr>
                <a:defRPr/>
              </a:pPr>
              <a:t>19/10/2015</a:t>
            </a:fld>
            <a:endParaRPr lang="en-GB"/>
          </a:p>
        </p:txBody>
      </p:sp>
      <p:sp>
        <p:nvSpPr>
          <p:cNvPr id="5" name="Footer Placeholder 4"/>
          <p:cNvSpPr>
            <a:spLocks noGrp="1"/>
          </p:cNvSpPr>
          <p:nvPr>
            <p:ph type="ftr" sz="quarter" idx="3"/>
          </p:nvPr>
        </p:nvSpPr>
        <p:spPr>
          <a:xfrm>
            <a:off x="2343150" y="8475663"/>
            <a:ext cx="2171700" cy="48577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defRPr>
            </a:lvl1pPr>
          </a:lstStyle>
          <a:p>
            <a:pPr>
              <a:defRPr/>
            </a:pPr>
            <a:endParaRPr lang="en-GB"/>
          </a:p>
        </p:txBody>
      </p:sp>
      <p:sp>
        <p:nvSpPr>
          <p:cNvPr id="6" name="Slide Number Placeholder 5"/>
          <p:cNvSpPr>
            <a:spLocks noGrp="1"/>
          </p:cNvSpPr>
          <p:nvPr>
            <p:ph type="sldNum" sz="quarter" idx="4"/>
          </p:nvPr>
        </p:nvSpPr>
        <p:spPr>
          <a:xfrm>
            <a:off x="4914900" y="8475663"/>
            <a:ext cx="1600200" cy="48577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defRPr>
            </a:lvl1pPr>
          </a:lstStyle>
          <a:p>
            <a:pPr>
              <a:defRPr/>
            </a:pPr>
            <a:fld id="{27D53575-4010-4651-9C7E-2CF84052C497}" type="slidenum">
              <a:rPr lang="en-GB"/>
              <a:pPr>
                <a:defRPr/>
              </a:pPr>
              <a:t>‹N›</a:t>
            </a:fld>
            <a:endParaRPr lang="en-GB"/>
          </a:p>
        </p:txBody>
      </p:sp>
    </p:spTree>
  </p:cSld>
  <p:clrMap bg1="lt1" tx1="dk1" bg2="lt2" tx2="dk2" accent1="accent1" accent2="accent2" accent3="accent3" accent4="accent4" accent5="accent5" accent6="accent6" hlink="hlink" folHlink="folHlink"/>
  <p:sldLayoutIdLst>
    <p:sldLayoutId id="2147483706" r:id="rId1"/>
    <p:sldLayoutId id="2147483705" r:id="rId2"/>
    <p:sldLayoutId id="2147483704" r:id="rId3"/>
    <p:sldLayoutId id="2147483703" r:id="rId4"/>
    <p:sldLayoutId id="2147483702" r:id="rId5"/>
    <p:sldLayoutId id="2147483701" r:id="rId6"/>
    <p:sldLayoutId id="2147483700" r:id="rId7"/>
    <p:sldLayoutId id="2147483699" r:id="rId8"/>
    <p:sldLayoutId id="2147483698" r:id="rId9"/>
    <p:sldLayoutId id="2147483697" r:id="rId10"/>
    <p:sldLayoutId id="2147483696" r:id="rId11"/>
    <p:sldLayoutId id="2147483695"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wmf"/><Relationship Id="rId1" Type="http://schemas.openxmlformats.org/officeDocument/2006/relationships/slideLayout" Target="../slideLayouts/slideLayout34.xml"/><Relationship Id="rId4" Type="http://schemas.openxmlformats.org/officeDocument/2006/relationships/image" Target="../media/image45.wmf"/></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4.xml"/><Relationship Id="rId5" Type="http://schemas.openxmlformats.org/officeDocument/2006/relationships/image" Target="../media/image49.wmf"/><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hyperlink" Target="http://www.youtube.com/watch?v=oiKj0Z_Xnjc" TargetMode="External"/><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www.youtube.com/watch?v=oiKj0Z_Xnjc" TargetMode="External"/><Relationship Id="rId7" Type="http://schemas.openxmlformats.org/officeDocument/2006/relationships/image" Target="../media/image5.jpeg"/><Relationship Id="rId2" Type="http://schemas.openxmlformats.org/officeDocument/2006/relationships/hyperlink" Target="http://rapgenius.com/Stromae-papaoutai-lyrics" TargetMode="External"/><Relationship Id="rId1" Type="http://schemas.openxmlformats.org/officeDocument/2006/relationships/slideLayout" Target="../slideLayouts/slideLayout7.xml"/><Relationship Id="rId6" Type="http://schemas.openxmlformats.org/officeDocument/2006/relationships/hyperlink" Target="http://www.youtube.com/watch?v=uoRp5cYwXOI" TargetMode="External"/><Relationship Id="rId5" Type="http://schemas.openxmlformats.org/officeDocument/2006/relationships/hyperlink" Target="http://stromae.net/" TargetMode="External"/><Relationship Id="rId4" Type="http://schemas.openxmlformats.org/officeDocument/2006/relationships/hyperlink" Target="http://fr.wikipedia.org/wiki/Stromae"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4.png"/><Relationship Id="rId3" Type="http://schemas.openxmlformats.org/officeDocument/2006/relationships/image" Target="../media/image10.jpeg"/><Relationship Id="rId7" Type="http://schemas.openxmlformats.org/officeDocument/2006/relationships/image" Target="../media/image20.jpeg"/><Relationship Id="rId12"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8.xml"/><Relationship Id="rId6" Type="http://schemas.openxmlformats.org/officeDocument/2006/relationships/image" Target="../media/image19.png"/><Relationship Id="rId11" Type="http://schemas.openxmlformats.org/officeDocument/2006/relationships/image" Target="../media/image22.png"/><Relationship Id="rId5" Type="http://schemas.openxmlformats.org/officeDocument/2006/relationships/image" Target="../media/image9.jpeg"/><Relationship Id="rId10" Type="http://schemas.openxmlformats.org/officeDocument/2006/relationships/image" Target="../media/image21.png"/><Relationship Id="rId4" Type="http://schemas.openxmlformats.org/officeDocument/2006/relationships/image" Target="../media/image1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Picture 13" descr="http://farm9.staticflickr.com/8349/8205128054_b27d76136c_o.jpg"/>
          <p:cNvPicPr>
            <a:picLocks noChangeAspect="1" noChangeArrowheads="1"/>
          </p:cNvPicPr>
          <p:nvPr/>
        </p:nvPicPr>
        <p:blipFill>
          <a:blip r:embed="rId2" cstate="print"/>
          <a:srcRect/>
          <a:stretch>
            <a:fillRect/>
          </a:stretch>
        </p:blipFill>
        <p:spPr bwMode="auto">
          <a:xfrm>
            <a:off x="-30163" y="3059113"/>
            <a:ext cx="6888163" cy="4341812"/>
          </a:xfrm>
          <a:prstGeom prst="rect">
            <a:avLst/>
          </a:prstGeom>
          <a:noFill/>
          <a:ln w="9525">
            <a:noFill/>
            <a:miter lim="800000"/>
            <a:headEnd/>
            <a:tailEnd/>
          </a:ln>
        </p:spPr>
      </p:pic>
      <p:sp>
        <p:nvSpPr>
          <p:cNvPr id="6" name="Rectangle 5"/>
          <p:cNvSpPr/>
          <p:nvPr/>
        </p:nvSpPr>
        <p:spPr>
          <a:xfrm>
            <a:off x="-30163" y="6619875"/>
            <a:ext cx="6888163" cy="2524125"/>
          </a:xfrm>
          <a:prstGeom prst="rect">
            <a:avLst/>
          </a:prstGeom>
          <a:solidFill>
            <a:srgbClr val="17375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9939" name="TextBox 10"/>
          <p:cNvSpPr txBox="1">
            <a:spLocks noChangeArrowheads="1"/>
          </p:cNvSpPr>
          <p:nvPr/>
        </p:nvSpPr>
        <p:spPr bwMode="auto">
          <a:xfrm>
            <a:off x="3716338" y="247650"/>
            <a:ext cx="3025775" cy="369888"/>
          </a:xfrm>
          <a:prstGeom prst="rect">
            <a:avLst/>
          </a:prstGeom>
          <a:noFill/>
          <a:ln w="9525">
            <a:noFill/>
            <a:miter lim="800000"/>
            <a:headEnd/>
            <a:tailEnd/>
          </a:ln>
        </p:spPr>
        <p:txBody>
          <a:bodyPr>
            <a:spAutoFit/>
          </a:bodyPr>
          <a:lstStyle/>
          <a:p>
            <a:r>
              <a:rPr lang="en-GB" b="1">
                <a:latin typeface="Calibri" pitchFamily="34" charset="0"/>
              </a:rPr>
              <a:t>OCTOBRE – NOVEMBRE 2013</a:t>
            </a:r>
          </a:p>
        </p:txBody>
      </p:sp>
      <p:sp>
        <p:nvSpPr>
          <p:cNvPr id="3" name="TextBox 2"/>
          <p:cNvSpPr txBox="1"/>
          <p:nvPr/>
        </p:nvSpPr>
        <p:spPr>
          <a:xfrm rot="1922367">
            <a:off x="2344738" y="1420813"/>
            <a:ext cx="1604962" cy="460375"/>
          </a:xfrm>
          <a:prstGeom prst="rect">
            <a:avLst/>
          </a:prstGeom>
          <a:noFill/>
        </p:spPr>
        <p:txBody>
          <a:bodyPr>
            <a:spAutoFit/>
          </a:bodyPr>
          <a:lstStyle/>
          <a:p>
            <a:pPr fontAlgn="auto">
              <a:spcBef>
                <a:spcPts val="0"/>
              </a:spcBef>
              <a:spcAft>
                <a:spcPts val="0"/>
              </a:spcAft>
              <a:defRPr/>
            </a:pPr>
            <a:r>
              <a:rPr lang="en-GB" sz="2400" b="1" dirty="0">
                <a:solidFill>
                  <a:schemeClr val="tx2">
                    <a:lumMod val="50000"/>
                  </a:schemeClr>
                </a:solidFill>
                <a:latin typeface="+mn-lt"/>
              </a:rPr>
              <a:t>Twinning</a:t>
            </a:r>
          </a:p>
        </p:txBody>
      </p:sp>
      <p:pic>
        <p:nvPicPr>
          <p:cNvPr id="39941" name="Picture 2" descr="http://www.cafepedagogique.net/lemensuel/lenseignant/languesvivantes/PublishingImages/logo_etwinning.jpg"/>
          <p:cNvPicPr>
            <a:picLocks noChangeAspect="1" noChangeArrowheads="1"/>
          </p:cNvPicPr>
          <p:nvPr/>
        </p:nvPicPr>
        <p:blipFill>
          <a:blip r:embed="rId3" cstate="print"/>
          <a:srcRect/>
          <a:stretch>
            <a:fillRect/>
          </a:stretch>
        </p:blipFill>
        <p:spPr bwMode="auto">
          <a:xfrm>
            <a:off x="3843338" y="1408113"/>
            <a:ext cx="1250950" cy="955675"/>
          </a:xfrm>
          <a:prstGeom prst="rect">
            <a:avLst/>
          </a:prstGeom>
          <a:noFill/>
          <a:ln w="9525">
            <a:noFill/>
            <a:miter lim="800000"/>
            <a:headEnd/>
            <a:tailEnd/>
          </a:ln>
        </p:spPr>
      </p:pic>
      <p:sp>
        <p:nvSpPr>
          <p:cNvPr id="39942" name="TextBox 3"/>
          <p:cNvSpPr txBox="1">
            <a:spLocks noChangeArrowheads="1"/>
          </p:cNvSpPr>
          <p:nvPr/>
        </p:nvSpPr>
        <p:spPr bwMode="auto">
          <a:xfrm>
            <a:off x="-3175" y="2746375"/>
            <a:ext cx="6853238" cy="307975"/>
          </a:xfrm>
          <a:prstGeom prst="rect">
            <a:avLst/>
          </a:prstGeom>
          <a:noFill/>
          <a:ln w="9525">
            <a:noFill/>
            <a:miter lim="800000"/>
            <a:headEnd/>
            <a:tailEnd/>
          </a:ln>
        </p:spPr>
        <p:txBody>
          <a:bodyPr>
            <a:spAutoFit/>
          </a:bodyPr>
          <a:lstStyle/>
          <a:p>
            <a:pPr algn="ctr"/>
            <a:r>
              <a:rPr lang="en-GB" sz="1400" b="1">
                <a:latin typeface="Calibri" pitchFamily="34" charset="0"/>
              </a:rPr>
              <a:t>ANGLETERRE</a:t>
            </a:r>
            <a:r>
              <a:rPr lang="en-GB" sz="1400">
                <a:latin typeface="Calibri" pitchFamily="34" charset="0"/>
              </a:rPr>
              <a:t>  </a:t>
            </a:r>
            <a:r>
              <a:rPr lang="en-GB" sz="1400">
                <a:latin typeface="Wingdings" pitchFamily="2" charset="2"/>
              </a:rPr>
              <a:t>n</a:t>
            </a:r>
            <a:r>
              <a:rPr lang="en-GB" sz="1400">
                <a:latin typeface="Calibri" pitchFamily="34" charset="0"/>
              </a:rPr>
              <a:t>  </a:t>
            </a:r>
            <a:r>
              <a:rPr lang="en-GB" sz="1400" b="1">
                <a:latin typeface="Calibri" pitchFamily="34" charset="0"/>
              </a:rPr>
              <a:t>BELGIQUE</a:t>
            </a:r>
            <a:r>
              <a:rPr lang="en-GB" sz="1400">
                <a:latin typeface="Calibri" pitchFamily="34" charset="0"/>
              </a:rPr>
              <a:t>  </a:t>
            </a:r>
            <a:r>
              <a:rPr lang="en-GB" sz="1400">
                <a:latin typeface="Wingdings" pitchFamily="2" charset="2"/>
              </a:rPr>
              <a:t>n</a:t>
            </a:r>
            <a:r>
              <a:rPr lang="en-GB" sz="1400">
                <a:latin typeface="Calibri" pitchFamily="34" charset="0"/>
              </a:rPr>
              <a:t>  </a:t>
            </a:r>
            <a:r>
              <a:rPr lang="en-GB" sz="1400" b="1">
                <a:latin typeface="Calibri" pitchFamily="34" charset="0"/>
              </a:rPr>
              <a:t>BULGARIE</a:t>
            </a:r>
            <a:r>
              <a:rPr lang="en-GB" sz="1400">
                <a:latin typeface="Calibri" pitchFamily="34" charset="0"/>
              </a:rPr>
              <a:t>  </a:t>
            </a:r>
            <a:r>
              <a:rPr lang="en-GB" sz="1400">
                <a:latin typeface="Wingdings" pitchFamily="2" charset="2"/>
              </a:rPr>
              <a:t>n</a:t>
            </a:r>
            <a:r>
              <a:rPr lang="en-GB" sz="1400">
                <a:latin typeface="Calibri" pitchFamily="34" charset="0"/>
              </a:rPr>
              <a:t>  </a:t>
            </a:r>
            <a:r>
              <a:rPr lang="en-GB" sz="1400" b="1">
                <a:latin typeface="Calibri" pitchFamily="34" charset="0"/>
              </a:rPr>
              <a:t>FRANCE</a:t>
            </a:r>
            <a:r>
              <a:rPr lang="en-GB" sz="1400">
                <a:latin typeface="Calibri" pitchFamily="34" charset="0"/>
              </a:rPr>
              <a:t>  </a:t>
            </a:r>
            <a:r>
              <a:rPr lang="en-GB" sz="1400">
                <a:latin typeface="Wingdings" pitchFamily="2" charset="2"/>
              </a:rPr>
              <a:t>n</a:t>
            </a:r>
            <a:r>
              <a:rPr lang="en-GB" sz="1400">
                <a:latin typeface="Calibri" pitchFamily="34" charset="0"/>
              </a:rPr>
              <a:t>  </a:t>
            </a:r>
            <a:r>
              <a:rPr lang="en-GB" sz="1400" b="1">
                <a:latin typeface="Calibri" pitchFamily="34" charset="0"/>
              </a:rPr>
              <a:t>GRECE</a:t>
            </a:r>
            <a:r>
              <a:rPr lang="en-GB" sz="1400">
                <a:latin typeface="Calibri" pitchFamily="34" charset="0"/>
              </a:rPr>
              <a:t> </a:t>
            </a:r>
            <a:r>
              <a:rPr lang="en-GB" sz="1400">
                <a:latin typeface="Wingdings" pitchFamily="2" charset="2"/>
              </a:rPr>
              <a:t>n</a:t>
            </a:r>
            <a:r>
              <a:rPr lang="en-GB" sz="1400">
                <a:latin typeface="Calibri" pitchFamily="34" charset="0"/>
              </a:rPr>
              <a:t>  </a:t>
            </a:r>
            <a:r>
              <a:rPr lang="en-GB" sz="1400" b="1">
                <a:latin typeface="Calibri" pitchFamily="34" charset="0"/>
              </a:rPr>
              <a:t>ITALIE</a:t>
            </a:r>
            <a:r>
              <a:rPr lang="en-GB" sz="1400">
                <a:latin typeface="Calibri" pitchFamily="34" charset="0"/>
              </a:rPr>
              <a:t>  </a:t>
            </a:r>
            <a:r>
              <a:rPr lang="en-GB" sz="1400">
                <a:latin typeface="Wingdings" pitchFamily="2" charset="2"/>
              </a:rPr>
              <a:t>n</a:t>
            </a:r>
            <a:r>
              <a:rPr lang="en-GB" sz="1400">
                <a:latin typeface="Calibri" pitchFamily="34" charset="0"/>
              </a:rPr>
              <a:t>  </a:t>
            </a:r>
            <a:r>
              <a:rPr lang="en-GB" sz="1400" b="1">
                <a:latin typeface="Calibri" pitchFamily="34" charset="0"/>
              </a:rPr>
              <a:t>ROUMANIE</a:t>
            </a:r>
            <a:endParaRPr lang="en-GB">
              <a:latin typeface="Calibri" pitchFamily="34" charset="0"/>
            </a:endParaRPr>
          </a:p>
        </p:txBody>
      </p:sp>
      <p:sp>
        <p:nvSpPr>
          <p:cNvPr id="39943" name="TextBox 11"/>
          <p:cNvSpPr txBox="1">
            <a:spLocks noChangeArrowheads="1"/>
          </p:cNvSpPr>
          <p:nvPr/>
        </p:nvSpPr>
        <p:spPr bwMode="auto">
          <a:xfrm>
            <a:off x="115888" y="7515225"/>
            <a:ext cx="6626225" cy="641350"/>
          </a:xfrm>
          <a:prstGeom prst="rect">
            <a:avLst/>
          </a:prstGeom>
          <a:noFill/>
          <a:ln w="9525">
            <a:noFill/>
            <a:miter lim="800000"/>
            <a:headEnd/>
            <a:tailEnd/>
          </a:ln>
        </p:spPr>
        <p:txBody>
          <a:bodyPr>
            <a:spAutoFit/>
          </a:bodyPr>
          <a:lstStyle/>
          <a:p>
            <a:pPr algn="ctr"/>
            <a:r>
              <a:rPr lang="fr-FR">
                <a:solidFill>
                  <a:srgbClr val="FFFF00"/>
                </a:solidFill>
                <a:latin typeface="Arial Black" pitchFamily="34" charset="0"/>
              </a:rPr>
              <a:t>sur le cinéma, la musique,  la cuisine, la lecture </a:t>
            </a:r>
          </a:p>
          <a:p>
            <a:pPr algn="ctr"/>
            <a:r>
              <a:rPr lang="fr-FR">
                <a:solidFill>
                  <a:srgbClr val="FFFF00"/>
                </a:solidFill>
                <a:latin typeface="Arial Black" pitchFamily="34" charset="0"/>
              </a:rPr>
              <a:t>les centres d’intérêt des adolescents en Europe …  </a:t>
            </a:r>
          </a:p>
        </p:txBody>
      </p:sp>
      <p:sp>
        <p:nvSpPr>
          <p:cNvPr id="39944" name="Rectangle 12"/>
          <p:cNvSpPr>
            <a:spLocks noGrp="1"/>
          </p:cNvSpPr>
          <p:nvPr>
            <p:ph type="title" sz="quarter" idx="4294967295"/>
          </p:nvPr>
        </p:nvSpPr>
        <p:spPr>
          <a:xfrm>
            <a:off x="342900" y="366713"/>
            <a:ext cx="6172200" cy="1036637"/>
          </a:xfrm>
        </p:spPr>
        <p:txBody>
          <a:bodyPr/>
          <a:lstStyle/>
          <a:p>
            <a:pPr algn="l"/>
            <a:r>
              <a:rPr lang="it-IT" sz="6600" smtClean="0">
                <a:solidFill>
                  <a:srgbClr val="0000AC"/>
                </a:solidFill>
              </a:rPr>
              <a:t>Tout</a:t>
            </a:r>
            <a:r>
              <a:rPr lang="it-IT" sz="6600" smtClean="0"/>
              <a:t> </a:t>
            </a:r>
            <a:r>
              <a:rPr lang="it-IT" sz="6600" smtClean="0">
                <a:solidFill>
                  <a:srgbClr val="EE6000"/>
                </a:solidFill>
              </a:rPr>
              <a:t>e</a:t>
            </a:r>
            <a:r>
              <a:rPr lang="it-IT" sz="6600" smtClean="0">
                <a:solidFill>
                  <a:srgbClr val="0000AC"/>
                </a:solidFill>
              </a:rPr>
              <a:t>n français</a:t>
            </a:r>
          </a:p>
        </p:txBody>
      </p:sp>
      <p:sp>
        <p:nvSpPr>
          <p:cNvPr id="39945" name="Rectangle 21"/>
          <p:cNvSpPr>
            <a:spLocks noGrp="1"/>
          </p:cNvSpPr>
          <p:nvPr>
            <p:ph sz="quarter" idx="4294967295"/>
          </p:nvPr>
        </p:nvSpPr>
        <p:spPr>
          <a:xfrm>
            <a:off x="1700213" y="6659563"/>
            <a:ext cx="3009900" cy="649287"/>
          </a:xfrm>
        </p:spPr>
        <p:txBody>
          <a:bodyPr/>
          <a:lstStyle/>
          <a:p>
            <a:pPr>
              <a:buFont typeface="Arial" charset="0"/>
              <a:buNone/>
            </a:pPr>
            <a:r>
              <a:rPr lang="it-IT" sz="4000" smtClean="0">
                <a:solidFill>
                  <a:srgbClr val="FFFF00"/>
                </a:solidFill>
              </a:rPr>
              <a:t>   </a:t>
            </a:r>
            <a:r>
              <a:rPr lang="it-IT" sz="4000" smtClean="0">
                <a:solidFill>
                  <a:srgbClr val="FFFF00"/>
                </a:solidFill>
                <a:latin typeface="Cooper Black" pitchFamily="18" charset="0"/>
              </a:rPr>
              <a:t>15 pages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4" name="Group 24"/>
          <p:cNvGraphicFramePr>
            <a:graphicFrameLocks noGrp="1"/>
          </p:cNvGraphicFramePr>
          <p:nvPr/>
        </p:nvGraphicFramePr>
        <p:xfrm>
          <a:off x="3068638"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10</a:t>
                      </a:r>
                    </a:p>
                  </a:txBody>
                  <a:tcPr horzOverflow="overflow">
                    <a:lnL>
                      <a:noFill/>
                    </a:lnL>
                    <a:lnR>
                      <a:noFill/>
                    </a:lnR>
                    <a:lnT>
                      <a:noFill/>
                    </a:lnT>
                    <a:lnB>
                      <a:noFill/>
                    </a:lnB>
                    <a:lnTlToBr>
                      <a:noFill/>
                    </a:lnTlToBr>
                    <a:lnBlToTr>
                      <a:noFill/>
                    </a:lnBlToTr>
                    <a:solidFill>
                      <a:srgbClr val="17375E"/>
                    </a:solidFill>
                  </a:tcPr>
                </a:tc>
              </a:tr>
            </a:tbl>
          </a:graphicData>
        </a:graphic>
      </p:graphicFrame>
      <p:sp>
        <p:nvSpPr>
          <p:cNvPr id="49160" name="TextBox 1"/>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solidFill>
                  <a:srgbClr val="000000"/>
                </a:solidFill>
                <a:latin typeface="Calibri" pitchFamily="34" charset="0"/>
              </a:rPr>
              <a:t>N°1 / Octobre – Novembre 2013</a:t>
            </a:r>
          </a:p>
        </p:txBody>
      </p:sp>
      <p:graphicFrame>
        <p:nvGraphicFramePr>
          <p:cNvPr id="9" name="Table 8"/>
          <p:cNvGraphicFramePr>
            <a:graphicFrameLocks noGrp="1"/>
          </p:cNvGraphicFramePr>
          <p:nvPr/>
        </p:nvGraphicFramePr>
        <p:xfrm>
          <a:off x="415925" y="5076825"/>
          <a:ext cx="6121400" cy="2468563"/>
        </p:xfrm>
        <a:graphic>
          <a:graphicData uri="http://schemas.openxmlformats.org/drawingml/2006/table">
            <a:tbl>
              <a:tblPr firstRow="1" bandRow="1">
                <a:tableStyleId>{5C22544A-7EE6-4342-B048-85BDC9FD1C3A}</a:tableStyleId>
              </a:tblPr>
              <a:tblGrid>
                <a:gridCol w="2149141"/>
                <a:gridCol w="2016224"/>
                <a:gridCol w="1955316"/>
              </a:tblGrid>
              <a:tr h="225188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dirty="0" smtClean="0">
                          <a:solidFill>
                            <a:schemeClr val="tx1"/>
                          </a:solidFill>
                        </a:rPr>
                        <a:t>     Le week-end dernier, j’ai lu un livre policier, qui s’appelle ‘Cross </a:t>
                      </a:r>
                      <a:r>
                        <a:rPr lang="fr-FR" sz="1200" b="0" dirty="0" err="1" smtClean="0">
                          <a:solidFill>
                            <a:schemeClr val="tx1"/>
                          </a:solidFill>
                        </a:rPr>
                        <a:t>Fire</a:t>
                      </a:r>
                      <a:r>
                        <a:rPr lang="fr-FR" sz="1200" b="0" dirty="0" smtClean="0">
                          <a:solidFill>
                            <a:schemeClr val="tx1"/>
                          </a:solidFill>
                        </a:rPr>
                        <a:t> ‘. Je l’ai adoré ! J’aime lire, et je lis souvent, tous les jours, en fait. L’auteur de ‘Cross </a:t>
                      </a:r>
                      <a:r>
                        <a:rPr lang="fr-FR" sz="1200" b="0" dirty="0" err="1" smtClean="0">
                          <a:solidFill>
                            <a:schemeClr val="tx1"/>
                          </a:solidFill>
                        </a:rPr>
                        <a:t>Fire</a:t>
                      </a:r>
                      <a:r>
                        <a:rPr lang="fr-FR" sz="1200" b="0" dirty="0" smtClean="0">
                          <a:solidFill>
                            <a:schemeClr val="tx1"/>
                          </a:solidFill>
                        </a:rPr>
                        <a:t>’ est James Patterson. Il est un de mes auteurs préférés. J’ai aimé son livre car c’était passionnant, émouvant et aussi plein d’action. À vrai dire, j’ai pensé que c’était merveilleux !</a:t>
                      </a:r>
                      <a:endParaRPr lang="en-GB" sz="1200" b="0" dirty="0">
                        <a:solidFill>
                          <a:schemeClr val="tx1"/>
                        </a:solidFill>
                      </a:endParaRPr>
                    </a:p>
                  </a:txBody>
                  <a:tcPr>
                    <a:lnL w="76200" cap="flat" cmpd="sng" algn="ctr">
                      <a:noFill/>
                      <a:prstDash val="solid"/>
                      <a:round/>
                      <a:headEnd type="none" w="med" len="med"/>
                      <a:tailEnd type="none" w="med" len="med"/>
                    </a:lnL>
                    <a:lnR w="76200" cap="flat" cmpd="sng" algn="ctr">
                      <a:noFill/>
                      <a:prstDash val="solid"/>
                      <a:round/>
                      <a:headEnd type="none" w="med" len="med"/>
                      <a:tailEnd type="none" w="med" len="med"/>
                    </a:lnR>
                    <a:lnT w="76200" cap="flat" cmpd="sng" algn="ctr">
                      <a:noFill/>
                      <a:prstDash val="solid"/>
                      <a:round/>
                      <a:headEnd type="none" w="med" len="med"/>
                      <a:tailEnd type="none" w="med" len="med"/>
                    </a:lnT>
                    <a:lnB w="762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     J’aime bien lire. Je préfère les livres policiers, comme ceux de James Patterson, et les livres d’horreur, comme ceux de Stephen King ou Darren Shan. Cependant, je préfère James Patterson à Darren Shan parce que ses livres sont plus réalistes que les livres de Darren Shan qui sont plus compliqués et plus longs. </a:t>
                      </a:r>
                      <a:endParaRPr lang="en-GB" sz="1200" b="0" kern="1200" dirty="0" smtClean="0">
                        <a:solidFill>
                          <a:schemeClr val="tx1"/>
                        </a:solidFill>
                        <a:effectLst/>
                        <a:latin typeface="+mn-lt"/>
                        <a:ea typeface="+mn-ea"/>
                        <a:cs typeface="+mn-cs"/>
                      </a:endParaRPr>
                    </a:p>
                    <a:p>
                      <a:pPr algn="just"/>
                      <a:endParaRPr lang="en-GB" sz="1200" b="0" dirty="0">
                        <a:solidFill>
                          <a:schemeClr val="tx1"/>
                        </a:solidFill>
                      </a:endParaRPr>
                    </a:p>
                  </a:txBody>
                  <a:tcPr>
                    <a:lnL w="762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    Le week-end prochain, je vais aller en ville et je vais acheter le livre ‘Le masque de l’araignée’, un livre aussi de James Patterson. J’espère que ce sera génial et plein d’action ! En somme, James Patterson est fantastique !</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Nom de l’élève</a:t>
                      </a:r>
                      <a:endParaRPr lang="en-GB" sz="1200" b="0" kern="1200" dirty="0" smtClean="0">
                        <a:solidFill>
                          <a:schemeClr val="tx1"/>
                        </a:solidFill>
                        <a:effectLst/>
                        <a:latin typeface="+mn-lt"/>
                        <a:ea typeface="+mn-ea"/>
                        <a:cs typeface="+mn-cs"/>
                      </a:endParaRPr>
                    </a:p>
                    <a:p>
                      <a:pPr algn="just"/>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49165" name="Picture 13" descr="http://farm1.staticflickr.com/48/149769264_671c7a933b_o.jpg"/>
          <p:cNvPicPr>
            <a:picLocks noChangeAspect="1" noChangeArrowheads="1"/>
          </p:cNvPicPr>
          <p:nvPr/>
        </p:nvPicPr>
        <p:blipFill>
          <a:blip r:embed="rId2" cstate="print"/>
          <a:srcRect t="10870" b="9476"/>
          <a:stretch>
            <a:fillRect/>
          </a:stretch>
        </p:blipFill>
        <p:spPr bwMode="auto">
          <a:xfrm>
            <a:off x="523875" y="7451725"/>
            <a:ext cx="5903913" cy="1044575"/>
          </a:xfrm>
          <a:prstGeom prst="rect">
            <a:avLst/>
          </a:prstGeom>
          <a:noFill/>
          <a:ln w="9525">
            <a:noFill/>
            <a:miter lim="800000"/>
            <a:headEnd/>
            <a:tailEnd/>
          </a:ln>
        </p:spPr>
      </p:pic>
      <p:sp>
        <p:nvSpPr>
          <p:cNvPr id="49166" name="TextBox 10"/>
          <p:cNvSpPr txBox="1">
            <a:spLocks noChangeArrowheads="1"/>
          </p:cNvSpPr>
          <p:nvPr/>
        </p:nvSpPr>
        <p:spPr bwMode="auto">
          <a:xfrm>
            <a:off x="463550" y="4643438"/>
            <a:ext cx="3074988" cy="339725"/>
          </a:xfrm>
          <a:prstGeom prst="rect">
            <a:avLst/>
          </a:prstGeom>
          <a:noFill/>
          <a:ln w="9525">
            <a:noFill/>
            <a:miter lim="800000"/>
            <a:headEnd/>
            <a:tailEnd/>
          </a:ln>
        </p:spPr>
        <p:txBody>
          <a:bodyPr>
            <a:spAutoFit/>
          </a:bodyPr>
          <a:lstStyle/>
          <a:p>
            <a:r>
              <a:rPr lang="en-GB" sz="1600" b="1">
                <a:solidFill>
                  <a:srgbClr val="A20078"/>
                </a:solidFill>
                <a:latin typeface="Calibri" pitchFamily="34" charset="0"/>
              </a:rPr>
              <a:t>Les livres de James Patterson</a:t>
            </a:r>
          </a:p>
        </p:txBody>
      </p:sp>
      <p:graphicFrame>
        <p:nvGraphicFramePr>
          <p:cNvPr id="12" name="Table 11"/>
          <p:cNvGraphicFramePr>
            <a:graphicFrameLocks noGrp="1"/>
          </p:cNvGraphicFramePr>
          <p:nvPr/>
        </p:nvGraphicFramePr>
        <p:xfrm>
          <a:off x="488950" y="1476375"/>
          <a:ext cx="4438650" cy="3024188"/>
        </p:xfrm>
        <a:graphic>
          <a:graphicData uri="http://schemas.openxmlformats.org/drawingml/2006/table">
            <a:tbl>
              <a:tblPr firstRow="1" bandRow="1">
                <a:tableStyleId>{5C22544A-7EE6-4342-B048-85BDC9FD1C3A}</a:tableStyleId>
              </a:tblPr>
              <a:tblGrid>
                <a:gridCol w="1499262"/>
                <a:gridCol w="1584176"/>
                <a:gridCol w="1354913"/>
              </a:tblGrid>
              <a:tr h="302433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Pour commencer, j’adore lire et, normalement, je lis tous les jours. J’aime beaucoup les romans fantastiques mais, j’aime aussi les livres d’horreur. Par conséquent, un de mes livres préférés, c’est "Harry Potter à l’école des sorciers".  J’aime ce livre parce qu’il est passionnant.</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200" b="0" kern="1200" dirty="0" smtClean="0">
                          <a:solidFill>
                            <a:schemeClr val="tx1"/>
                          </a:solidFill>
                          <a:effectLst/>
                          <a:latin typeface="+mn-lt"/>
                          <a:ea typeface="+mn-ea"/>
                          <a:cs typeface="+mn-cs"/>
                        </a:rPr>
                        <a:t>La semaine dernière, j’ai lu "Harry Potter à l’école des sorciers", car il pleuvait. C’est l’histoire d’Harry Potter et de ses copains à </a:t>
                      </a:r>
                      <a:r>
                        <a:rPr lang="fr-FR" sz="1200" b="0" kern="1200" dirty="0" err="1" smtClean="0">
                          <a:solidFill>
                            <a:schemeClr val="tx1"/>
                          </a:solidFill>
                          <a:effectLst/>
                          <a:latin typeface="+mn-lt"/>
                          <a:ea typeface="+mn-ea"/>
                          <a:cs typeface="+mn-cs"/>
                        </a:rPr>
                        <a:t>Hogwarts</a:t>
                      </a:r>
                      <a:r>
                        <a:rPr lang="fr-FR" sz="1200" b="0" kern="1200" dirty="0" smtClean="0">
                          <a:solidFill>
                            <a:schemeClr val="tx1"/>
                          </a:solidFill>
                          <a:effectLst/>
                          <a:latin typeface="+mn-lt"/>
                          <a:ea typeface="+mn-ea"/>
                          <a:cs typeface="+mn-cs"/>
                        </a:rPr>
                        <a:t>. Aussi, Harry doit combattre </a:t>
                      </a:r>
                      <a:r>
                        <a:rPr lang="fr-FR" sz="1200" b="0" kern="1200" dirty="0" err="1" smtClean="0">
                          <a:solidFill>
                            <a:schemeClr val="tx1"/>
                          </a:solidFill>
                          <a:effectLst/>
                          <a:latin typeface="+mn-lt"/>
                          <a:ea typeface="+mn-ea"/>
                          <a:cs typeface="+mn-cs"/>
                        </a:rPr>
                        <a:t>Voldemort</a:t>
                      </a:r>
                      <a:r>
                        <a:rPr lang="fr-FR" sz="1200" b="0" kern="1200" dirty="0" smtClean="0">
                          <a:solidFill>
                            <a:schemeClr val="tx1"/>
                          </a:solidFill>
                          <a:effectLst/>
                          <a:latin typeface="+mn-lt"/>
                          <a:ea typeface="+mn-ea"/>
                          <a:cs typeface="+mn-cs"/>
                        </a:rPr>
                        <a:t>, son ennemi.</a:t>
                      </a:r>
                      <a:endParaRPr lang="en-GB" sz="1200" b="0" kern="1200" dirty="0" smtClean="0">
                        <a:solidFill>
                          <a:schemeClr val="tx1"/>
                        </a:solidFill>
                        <a:effectLst/>
                        <a:latin typeface="+mn-lt"/>
                        <a:ea typeface="+mn-ea"/>
                        <a:cs typeface="+mn-cs"/>
                      </a:endParaRPr>
                    </a:p>
                    <a:p>
                      <a:r>
                        <a:rPr lang="fr-FR" sz="1200" b="0" kern="1200" dirty="0" smtClean="0">
                          <a:solidFill>
                            <a:schemeClr val="tx1"/>
                          </a:solidFill>
                          <a:effectLst/>
                          <a:latin typeface="+mn-lt"/>
                          <a:ea typeface="+mn-ea"/>
                          <a:cs typeface="+mn-cs"/>
                        </a:rPr>
                        <a:t>Dans l’ensemble, j’adore l’histoire, parce que l’auteur du livre, c’est J.K. Rowling, un  de mes auteurs préférés. </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Le week-end prochain, je vais aller en ville acheter le DVD. J’ai vu le film, et c’est pas mal, mais je préfère nettement le livre. </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49171" name="TextBox 12"/>
          <p:cNvSpPr txBox="1">
            <a:spLocks noChangeArrowheads="1"/>
          </p:cNvSpPr>
          <p:nvPr/>
        </p:nvSpPr>
        <p:spPr bwMode="auto">
          <a:xfrm>
            <a:off x="463550" y="1042988"/>
            <a:ext cx="3371850" cy="338137"/>
          </a:xfrm>
          <a:prstGeom prst="rect">
            <a:avLst/>
          </a:prstGeom>
          <a:noFill/>
          <a:ln w="9525">
            <a:noFill/>
            <a:miter lim="800000"/>
            <a:headEnd/>
            <a:tailEnd/>
          </a:ln>
        </p:spPr>
        <p:txBody>
          <a:bodyPr>
            <a:spAutoFit/>
          </a:bodyPr>
          <a:lstStyle/>
          <a:p>
            <a:r>
              <a:rPr lang="en-GB" sz="1600" b="1">
                <a:solidFill>
                  <a:srgbClr val="0000AC"/>
                </a:solidFill>
                <a:latin typeface="Calibri" pitchFamily="34" charset="0"/>
              </a:rPr>
              <a:t>Harry Potter à l’école des sorciers</a:t>
            </a:r>
          </a:p>
        </p:txBody>
      </p:sp>
      <p:sp>
        <p:nvSpPr>
          <p:cNvPr id="49172" name="TextBox 14"/>
          <p:cNvSpPr txBox="1">
            <a:spLocks noChangeArrowheads="1"/>
          </p:cNvSpPr>
          <p:nvPr/>
        </p:nvSpPr>
        <p:spPr bwMode="auto">
          <a:xfrm>
            <a:off x="463550" y="468313"/>
            <a:ext cx="3541713" cy="460375"/>
          </a:xfrm>
          <a:prstGeom prst="rect">
            <a:avLst/>
          </a:prstGeom>
          <a:noFill/>
          <a:ln w="9525">
            <a:noFill/>
            <a:miter lim="800000"/>
            <a:headEnd/>
            <a:tailEnd/>
          </a:ln>
        </p:spPr>
        <p:txBody>
          <a:bodyPr>
            <a:spAutoFit/>
          </a:bodyPr>
          <a:lstStyle/>
          <a:p>
            <a:r>
              <a:rPr lang="en-GB" sz="2400" b="1">
                <a:solidFill>
                  <a:srgbClr val="A20078"/>
                </a:solidFill>
                <a:latin typeface="Calibri" pitchFamily="34" charset="0"/>
              </a:rPr>
              <a:t>Nos autres livres préférés</a:t>
            </a:r>
          </a:p>
        </p:txBody>
      </p:sp>
      <p:sp>
        <p:nvSpPr>
          <p:cNvPr id="49173" name="Rectangle 15"/>
          <p:cNvSpPr>
            <a:spLocks noChangeArrowheads="1"/>
          </p:cNvSpPr>
          <p:nvPr/>
        </p:nvSpPr>
        <p:spPr bwMode="auto">
          <a:xfrm>
            <a:off x="4927600" y="3054350"/>
            <a:ext cx="1676400" cy="1754188"/>
          </a:xfrm>
          <a:prstGeom prst="rect">
            <a:avLst/>
          </a:prstGeom>
          <a:noFill/>
          <a:ln w="9525">
            <a:noFill/>
            <a:miter lim="800000"/>
            <a:headEnd/>
            <a:tailEnd/>
          </a:ln>
        </p:spPr>
        <p:txBody>
          <a:bodyPr>
            <a:spAutoFit/>
          </a:bodyPr>
          <a:lstStyle/>
          <a:p>
            <a:r>
              <a:rPr lang="fr-FR" sz="1200">
                <a:latin typeface="Calibri" pitchFamily="34" charset="0"/>
              </a:rPr>
              <a:t>Je voudrais lire tous les livres dans la série.  Je pense que "Harry Potter" c’est la meilleure série de livres dans le monde.</a:t>
            </a:r>
          </a:p>
          <a:p>
            <a:endParaRPr lang="fr-FR" sz="1200">
              <a:latin typeface="Calibri" pitchFamily="34" charset="0"/>
            </a:endParaRPr>
          </a:p>
          <a:p>
            <a:pPr algn="r"/>
            <a:r>
              <a:rPr lang="fr-FR" sz="1200">
                <a:latin typeface="Calibri" pitchFamily="34" charset="0"/>
              </a:rPr>
              <a:t>Nom de l’élève</a:t>
            </a:r>
            <a:endParaRPr lang="en-GB" sz="1200">
              <a:latin typeface="Calibri" pitchFamily="34" charset="0"/>
            </a:endParaRPr>
          </a:p>
          <a:p>
            <a:pPr algn="r"/>
            <a:endParaRPr lang="en-GB" sz="1200">
              <a:latin typeface="Calibri" pitchFamily="34" charset="0"/>
            </a:endParaRPr>
          </a:p>
        </p:txBody>
      </p:sp>
      <p:pic>
        <p:nvPicPr>
          <p:cNvPr id="49174" name="Picture 20" descr="http://farm7.staticflickr.com/6046/6402945529_e96ef26d08_o.jpg"/>
          <p:cNvPicPr>
            <a:picLocks noChangeAspect="1" noChangeArrowheads="1"/>
          </p:cNvPicPr>
          <p:nvPr/>
        </p:nvPicPr>
        <p:blipFill>
          <a:blip r:embed="rId3" cstate="print"/>
          <a:srcRect/>
          <a:stretch>
            <a:fillRect/>
          </a:stretch>
        </p:blipFill>
        <p:spPr bwMode="auto">
          <a:xfrm>
            <a:off x="3719513" y="1158875"/>
            <a:ext cx="2708275" cy="1770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53" name="Group 29"/>
          <p:cNvGraphicFramePr>
            <a:graphicFrameLocks noGrp="1"/>
          </p:cNvGraphicFramePr>
          <p:nvPr/>
        </p:nvGraphicFramePr>
        <p:xfrm>
          <a:off x="188913"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11</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pic>
        <p:nvPicPr>
          <p:cNvPr id="50184" name="Picture 2" descr="http://farm9.staticflickr.com/8325/8125408576_55009932e6_o.jpg"/>
          <p:cNvPicPr>
            <a:picLocks noChangeAspect="1" noChangeArrowheads="1"/>
          </p:cNvPicPr>
          <p:nvPr/>
        </p:nvPicPr>
        <p:blipFill>
          <a:blip r:embed="rId2" cstate="print"/>
          <a:srcRect/>
          <a:stretch>
            <a:fillRect/>
          </a:stretch>
        </p:blipFill>
        <p:spPr bwMode="auto">
          <a:xfrm>
            <a:off x="4176713" y="860425"/>
            <a:ext cx="2276475" cy="2374900"/>
          </a:xfrm>
          <a:prstGeom prst="rect">
            <a:avLst/>
          </a:prstGeom>
          <a:noFill/>
          <a:ln w="9525">
            <a:noFill/>
            <a:miter lim="800000"/>
            <a:headEnd/>
            <a:tailEnd/>
          </a:ln>
        </p:spPr>
      </p:pic>
      <p:graphicFrame>
        <p:nvGraphicFramePr>
          <p:cNvPr id="5" name="Table 4"/>
          <p:cNvGraphicFramePr>
            <a:graphicFrameLocks noGrp="1"/>
          </p:cNvGraphicFramePr>
          <p:nvPr/>
        </p:nvGraphicFramePr>
        <p:xfrm>
          <a:off x="157163" y="1682750"/>
          <a:ext cx="6345237" cy="1736725"/>
        </p:xfrm>
        <a:graphic>
          <a:graphicData uri="http://schemas.openxmlformats.org/drawingml/2006/table">
            <a:tbl>
              <a:tblPr firstRow="1" bandRow="1">
                <a:tableStyleId>{5C22544A-7EE6-4342-B048-85BDC9FD1C3A}</a:tableStyleId>
              </a:tblPr>
              <a:tblGrid>
                <a:gridCol w="2098339"/>
                <a:gridCol w="1728192"/>
                <a:gridCol w="2519252"/>
              </a:tblGrid>
              <a:tr h="1368152">
                <a:tc>
                  <a:txBody>
                    <a:bodyPr/>
                    <a:lstStyle/>
                    <a:p>
                      <a:pPr algn="l"/>
                      <a:r>
                        <a:rPr lang="fr-FR" sz="1200" b="0" kern="1200" noProof="0" dirty="0" smtClean="0">
                          <a:solidFill>
                            <a:schemeClr val="tx1"/>
                          </a:solidFill>
                          <a:effectLst/>
                          <a:latin typeface="+mn-lt"/>
                          <a:ea typeface="+mn-ea"/>
                          <a:cs typeface="+mn-cs"/>
                        </a:rPr>
                        <a:t>      Je vais au cinéma, une ou  deux fois par mois. Le genre  de films que j’aime bien, c’est les films d’action.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noProof="0" dirty="0" smtClean="0">
                          <a:solidFill>
                            <a:schemeClr val="tx1"/>
                          </a:solidFill>
                          <a:effectLst/>
                          <a:latin typeface="+mn-lt"/>
                          <a:ea typeface="+mn-ea"/>
                          <a:cs typeface="+mn-cs"/>
                        </a:rPr>
                        <a:t>     Mon film préféré est </a:t>
                      </a:r>
                      <a:r>
                        <a:rPr lang="fr-FR" sz="1200" b="0" i="1" kern="1200" noProof="0" dirty="0" err="1" smtClean="0">
                          <a:solidFill>
                            <a:schemeClr val="tx1"/>
                          </a:solidFill>
                          <a:effectLst/>
                          <a:latin typeface="+mn-lt"/>
                          <a:ea typeface="+mn-ea"/>
                          <a:cs typeface="+mn-cs"/>
                        </a:rPr>
                        <a:t>Iron</a:t>
                      </a:r>
                      <a:r>
                        <a:rPr lang="fr-FR" sz="1200" b="0" i="1" kern="1200" noProof="0" dirty="0" smtClean="0">
                          <a:solidFill>
                            <a:schemeClr val="tx1"/>
                          </a:solidFill>
                          <a:effectLst/>
                          <a:latin typeface="+mn-lt"/>
                          <a:ea typeface="+mn-ea"/>
                          <a:cs typeface="+mn-cs"/>
                        </a:rPr>
                        <a:t> Man 3</a:t>
                      </a:r>
                      <a:r>
                        <a:rPr lang="fr-FR" sz="1200" b="0" kern="1200" noProof="0" dirty="0" smtClean="0">
                          <a:solidFill>
                            <a:schemeClr val="tx1"/>
                          </a:solidFill>
                          <a:effectLst/>
                          <a:latin typeface="+mn-lt"/>
                          <a:ea typeface="+mn-ea"/>
                          <a:cs typeface="+mn-cs"/>
                        </a:rPr>
                        <a:t> parce que c’était plein d’action.</a:t>
                      </a:r>
                    </a:p>
                    <a:p>
                      <a:pPr algn="just"/>
                      <a:endParaRPr lang="fr-FR" sz="1200" noProof="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l"/>
                      <a:r>
                        <a:rPr lang="fr-FR" sz="1200" b="0" noProof="0" dirty="0" smtClean="0">
                          <a:solidFill>
                            <a:schemeClr val="tx1"/>
                          </a:solidFill>
                        </a:rPr>
                        <a:t>     Il y a deux semaines, j’ai regardé le film `Superman: l’homme d’acier´ au cinéma.</a:t>
                      </a:r>
                    </a:p>
                    <a:p>
                      <a:pPr algn="just"/>
                      <a:endParaRPr lang="fr-FR" sz="1200" b="0" noProof="0" dirty="0" smtClean="0">
                        <a:solidFill>
                          <a:schemeClr val="tx1"/>
                        </a:solidFill>
                      </a:endParaRPr>
                    </a:p>
                    <a:p>
                      <a:pPr algn="r"/>
                      <a:r>
                        <a:rPr lang="fr-FR" sz="1200" b="0" noProof="0" dirty="0" smtClean="0">
                          <a:solidFill>
                            <a:schemeClr val="tx1"/>
                          </a:solidFill>
                        </a:rPr>
                        <a:t>Nom de l’élève </a:t>
                      </a:r>
                      <a:endParaRPr lang="fr-FR" sz="1200" noProof="0" dirty="0"/>
                    </a:p>
                  </a:txBody>
                  <a:tcPr>
                    <a:lnL w="12700" cmpd="sng">
                      <a:noFill/>
                    </a:lnL>
                    <a:lnR w="12700" cmpd="sng">
                      <a:noFill/>
                    </a:lnR>
                    <a:noFill/>
                  </a:tcPr>
                </a:tc>
                <a:tc>
                  <a:txBody>
                    <a:bodyPr/>
                    <a:lstStyle/>
                    <a:p>
                      <a:pPr algn="l"/>
                      <a:endParaRPr lang="fr-FR" sz="1200" b="0" noProof="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50191" name="TextBox 7"/>
          <p:cNvSpPr txBox="1">
            <a:spLocks noChangeArrowheads="1"/>
          </p:cNvSpPr>
          <p:nvPr/>
        </p:nvSpPr>
        <p:spPr bwMode="auto">
          <a:xfrm>
            <a:off x="65088" y="684213"/>
            <a:ext cx="4532312" cy="981075"/>
          </a:xfrm>
          <a:prstGeom prst="rect">
            <a:avLst/>
          </a:prstGeom>
          <a:noFill/>
          <a:ln w="9525">
            <a:noFill/>
            <a:miter lim="800000"/>
            <a:headEnd/>
            <a:tailEnd/>
          </a:ln>
        </p:spPr>
        <p:txBody>
          <a:bodyPr>
            <a:spAutoFit/>
          </a:bodyPr>
          <a:lstStyle/>
          <a:p>
            <a:pPr algn="ctr">
              <a:lnSpc>
                <a:spcPts val="3600"/>
              </a:lnSpc>
            </a:pPr>
            <a:r>
              <a:rPr lang="en-GB" sz="2400" b="1">
                <a:solidFill>
                  <a:srgbClr val="CC0000"/>
                </a:solidFill>
                <a:latin typeface="Calibri" pitchFamily="34" charset="0"/>
              </a:rPr>
              <a:t>Cinéma</a:t>
            </a:r>
          </a:p>
          <a:p>
            <a:pPr algn="ctr">
              <a:lnSpc>
                <a:spcPts val="3600"/>
              </a:lnSpc>
            </a:pPr>
            <a:r>
              <a:rPr lang="en-GB" sz="2400" b="1">
                <a:solidFill>
                  <a:srgbClr val="CC0000"/>
                </a:solidFill>
                <a:latin typeface="Calibri" pitchFamily="34" charset="0"/>
              </a:rPr>
              <a:t> </a:t>
            </a:r>
            <a:r>
              <a:rPr lang="en-GB" sz="2400" b="1">
                <a:solidFill>
                  <a:srgbClr val="0000AC"/>
                </a:solidFill>
                <a:latin typeface="Calibri" pitchFamily="34" charset="0"/>
              </a:rPr>
              <a:t>Vive les films d’action!   </a:t>
            </a:r>
          </a:p>
        </p:txBody>
      </p:sp>
      <p:sp>
        <p:nvSpPr>
          <p:cNvPr id="50192" name="Rectangle 8"/>
          <p:cNvSpPr>
            <a:spLocks noChangeArrowheads="1"/>
          </p:cNvSpPr>
          <p:nvPr/>
        </p:nvSpPr>
        <p:spPr bwMode="auto">
          <a:xfrm>
            <a:off x="157163" y="5364163"/>
            <a:ext cx="6291262" cy="276225"/>
          </a:xfrm>
          <a:prstGeom prst="rect">
            <a:avLst/>
          </a:prstGeom>
          <a:noFill/>
          <a:ln w="9525">
            <a:noFill/>
            <a:miter lim="800000"/>
            <a:headEnd/>
            <a:tailEnd/>
          </a:ln>
        </p:spPr>
        <p:txBody>
          <a:bodyPr>
            <a:spAutoFit/>
          </a:bodyPr>
          <a:lstStyle/>
          <a:p>
            <a:endParaRPr lang="en-GB" sz="1200">
              <a:latin typeface="Calibri" pitchFamily="34" charset="0"/>
            </a:endParaRPr>
          </a:p>
        </p:txBody>
      </p:sp>
      <p:graphicFrame>
        <p:nvGraphicFramePr>
          <p:cNvPr id="10" name="Table 9"/>
          <p:cNvGraphicFramePr>
            <a:graphicFrameLocks noGrp="1"/>
          </p:cNvGraphicFramePr>
          <p:nvPr/>
        </p:nvGraphicFramePr>
        <p:xfrm>
          <a:off x="157163" y="4065588"/>
          <a:ext cx="6280150" cy="2124075"/>
        </p:xfrm>
        <a:graphic>
          <a:graphicData uri="http://schemas.openxmlformats.org/drawingml/2006/table">
            <a:tbl>
              <a:tblPr firstRow="1" bandRow="1">
                <a:tableStyleId>{5C22544A-7EE6-4342-B048-85BDC9FD1C3A}</a:tableStyleId>
              </a:tblPr>
              <a:tblGrid>
                <a:gridCol w="2479922"/>
                <a:gridCol w="1706986"/>
                <a:gridCol w="2093454"/>
              </a:tblGrid>
              <a:tr h="443880">
                <a:tc>
                  <a:txBody>
                    <a:bodyPr/>
                    <a:lstStyle/>
                    <a:p>
                      <a:pPr marL="0" marR="0" indent="0" algn="just" defTabSz="914400" rtl="0" eaLnBrk="1" fontAlgn="auto" latinLnBrk="0" hangingPunct="1">
                        <a:lnSpc>
                          <a:spcPts val="2000"/>
                        </a:lnSpc>
                        <a:spcBef>
                          <a:spcPts val="0"/>
                        </a:spcBef>
                        <a:spcAft>
                          <a:spcPts val="0"/>
                        </a:spcAft>
                        <a:buClrTx/>
                        <a:buSzTx/>
                        <a:buFontTx/>
                        <a:buNone/>
                        <a:tabLst/>
                        <a:defRPr/>
                      </a:pPr>
                      <a:r>
                        <a:rPr lang="fr-FR" sz="1200" b="0" dirty="0" smtClean="0">
                          <a:solidFill>
                            <a:schemeClr val="tx1"/>
                          </a:solidFill>
                        </a:rPr>
                        <a:t>     Je vais souvent au cinéma, deux fois par mois en général.         Le genre de films que j’aime, c’est les films de science-fiction, les dessins animés et les comédies. Mes films préférés sont </a:t>
                      </a:r>
                      <a:r>
                        <a:rPr lang="fr-FR" sz="1200" b="0" i="1" dirty="0" smtClean="0">
                          <a:solidFill>
                            <a:schemeClr val="tx1"/>
                          </a:solidFill>
                        </a:rPr>
                        <a:t>Les Transformers, Le Roi lion </a:t>
                      </a:r>
                      <a:r>
                        <a:rPr lang="fr-FR" sz="1200" b="0" dirty="0" smtClean="0">
                          <a:solidFill>
                            <a:schemeClr val="tx1"/>
                          </a:solidFill>
                        </a:rPr>
                        <a:t>et </a:t>
                      </a:r>
                      <a:r>
                        <a:rPr lang="fr-FR" sz="1200" b="0" i="1" dirty="0" smtClean="0">
                          <a:solidFill>
                            <a:schemeClr val="tx1"/>
                          </a:solidFill>
                        </a:rPr>
                        <a:t>Les Cinq Légendes.  </a:t>
                      </a:r>
                      <a:r>
                        <a:rPr lang="fr-FR" sz="1200" b="0" dirty="0" smtClean="0">
                          <a:solidFill>
                            <a:schemeClr val="tx1"/>
                          </a:solidFill>
                        </a:rPr>
                        <a:t>Ils sont tous fantastiques.</a:t>
                      </a: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dirty="0" smtClean="0">
                          <a:solidFill>
                            <a:schemeClr val="tx1"/>
                          </a:solidFill>
                        </a:rPr>
                        <a:t>     </a:t>
                      </a:r>
                      <a:endParaRPr lang="en-GB" dirty="0"/>
                    </a:p>
                  </a:txBody>
                  <a:tcPr>
                    <a:lnL w="12700" cap="flat" cmpd="sng" algn="ctr">
                      <a:no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50197" name="Picture 5" descr="http://farm4.staticflickr.com/3288/3286274706_62819a5561_o.jpg"/>
          <p:cNvPicPr>
            <a:picLocks noChangeAspect="1" noChangeArrowheads="1"/>
          </p:cNvPicPr>
          <p:nvPr/>
        </p:nvPicPr>
        <p:blipFill>
          <a:blip r:embed="rId3" cstate="print"/>
          <a:srcRect t="7907" r="10699"/>
          <a:stretch>
            <a:fillRect/>
          </a:stretch>
        </p:blipFill>
        <p:spPr bwMode="auto">
          <a:xfrm>
            <a:off x="2855913" y="3419475"/>
            <a:ext cx="3589337" cy="2665413"/>
          </a:xfrm>
          <a:prstGeom prst="rect">
            <a:avLst/>
          </a:prstGeom>
          <a:noFill/>
          <a:ln w="9525">
            <a:noFill/>
            <a:miter lim="800000"/>
            <a:headEnd/>
            <a:tailEnd/>
          </a:ln>
        </p:spPr>
      </p:pic>
      <p:graphicFrame>
        <p:nvGraphicFramePr>
          <p:cNvPr id="11" name="Table 10"/>
          <p:cNvGraphicFramePr>
            <a:graphicFrameLocks noGrp="1"/>
          </p:cNvGraphicFramePr>
          <p:nvPr/>
        </p:nvGraphicFramePr>
        <p:xfrm>
          <a:off x="188913" y="6300788"/>
          <a:ext cx="6351587" cy="2632075"/>
        </p:xfrm>
        <a:graphic>
          <a:graphicData uri="http://schemas.openxmlformats.org/drawingml/2006/table">
            <a:tbl>
              <a:tblPr firstRow="1" bandRow="1">
                <a:tableStyleId>{5C22544A-7EE6-4342-B048-85BDC9FD1C3A}</a:tableStyleId>
              </a:tblPr>
              <a:tblGrid>
                <a:gridCol w="2384220"/>
                <a:gridCol w="2088232"/>
                <a:gridCol w="1879918"/>
              </a:tblGrid>
              <a:tr h="443880">
                <a:tc>
                  <a:txBody>
                    <a:bodyPr/>
                    <a:lstStyle/>
                    <a:p>
                      <a:pPr marL="0" marR="0" indent="0" algn="just" defTabSz="914400" rtl="0" eaLnBrk="1" fontAlgn="auto" latinLnBrk="0" hangingPunct="1">
                        <a:lnSpc>
                          <a:spcPts val="2200"/>
                        </a:lnSpc>
                        <a:spcBef>
                          <a:spcPts val="0"/>
                        </a:spcBef>
                        <a:spcAft>
                          <a:spcPts val="0"/>
                        </a:spcAft>
                        <a:buClrTx/>
                        <a:buSzTx/>
                        <a:buFontTx/>
                        <a:buNone/>
                        <a:tabLst/>
                        <a:defRPr/>
                      </a:pPr>
                      <a:r>
                        <a:rPr lang="fr-FR" sz="1200" b="0" dirty="0" smtClean="0">
                          <a:solidFill>
                            <a:schemeClr val="tx1"/>
                          </a:solidFill>
                        </a:rPr>
                        <a:t> Hier, j’ai regardé le film </a:t>
                      </a:r>
                      <a:r>
                        <a:rPr lang="fr-FR" sz="1200" b="0" i="1" dirty="0" smtClean="0">
                          <a:solidFill>
                            <a:schemeClr val="tx1"/>
                          </a:solidFill>
                        </a:rPr>
                        <a:t>L’homme d’acier</a:t>
                      </a:r>
                      <a:r>
                        <a:rPr lang="fr-FR" sz="1200" b="0" dirty="0" smtClean="0">
                          <a:solidFill>
                            <a:schemeClr val="tx1"/>
                          </a:solidFill>
                        </a:rPr>
                        <a:t> au cinéma. La vedette  du film, c’est un nouveau Superman! C’est un film de science-fiction.  J’ai beaucoup aimé ce film parce que c’était plein d’action et d’explosions ! Tout ce que j’aime!</a:t>
                      </a:r>
                      <a:endParaRPr lang="en-GB" sz="12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nSpc>
                          <a:spcPts val="2000"/>
                        </a:lnSpc>
                      </a:pP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ts val="2000"/>
                        </a:lnSpc>
                        <a:spcBef>
                          <a:spcPts val="0"/>
                        </a:spcBef>
                        <a:spcAft>
                          <a:spcPts val="0"/>
                        </a:spcAft>
                        <a:buClrTx/>
                        <a:buSzTx/>
                        <a:buFontTx/>
                        <a:buNone/>
                        <a:tabLst/>
                        <a:defRPr/>
                      </a:pPr>
                      <a:r>
                        <a:rPr lang="fr-FR" sz="1200" b="0" dirty="0" smtClean="0">
                          <a:solidFill>
                            <a:schemeClr val="tx1"/>
                          </a:solidFill>
                        </a:rPr>
                        <a:t>     Le week-end prochain, j’irai en ville et j’achèterai des vieux films de Superman parce que mon frère aime </a:t>
                      </a:r>
                      <a:r>
                        <a:rPr lang="fr-FR" sz="1200" b="0" i="1" dirty="0" smtClean="0">
                          <a:solidFill>
                            <a:schemeClr val="tx1"/>
                          </a:solidFill>
                        </a:rPr>
                        <a:t>Superman.</a:t>
                      </a:r>
                      <a:r>
                        <a:rPr lang="fr-FR" sz="1200" b="0" dirty="0" smtClean="0">
                          <a:solidFill>
                            <a:schemeClr val="tx1"/>
                          </a:solidFill>
                        </a:rPr>
                        <a:t> Il aime vraiment les super héros maintenant.</a:t>
                      </a:r>
                      <a:endParaRPr lang="en-GB" sz="1200" b="0" dirty="0" smtClean="0">
                        <a:solidFill>
                          <a:schemeClr val="tx1"/>
                        </a:solidFill>
                      </a:endParaRPr>
                    </a:p>
                    <a:p>
                      <a:pPr>
                        <a:lnSpc>
                          <a:spcPts val="2000"/>
                        </a:lnSpc>
                      </a:pPr>
                      <a:endParaRPr lang="en-GB" dirty="0" smtClean="0"/>
                    </a:p>
                    <a:p>
                      <a:pPr marL="0" marR="0" indent="0" algn="r" defTabSz="914400" rtl="0" eaLnBrk="1" fontAlgn="auto" latinLnBrk="0" hangingPunct="1">
                        <a:lnSpc>
                          <a:spcPts val="2000"/>
                        </a:lnSpc>
                        <a:spcBef>
                          <a:spcPts val="0"/>
                        </a:spcBef>
                        <a:spcAft>
                          <a:spcPts val="0"/>
                        </a:spcAft>
                        <a:buClrTx/>
                        <a:buSzTx/>
                        <a:buFontTx/>
                        <a:buNone/>
                        <a:tabLst/>
                        <a:defRPr/>
                      </a:pPr>
                      <a:r>
                        <a:rPr lang="fr-FR" sz="1200" b="0" noProof="0" dirty="0" smtClean="0">
                          <a:solidFill>
                            <a:schemeClr val="tx1"/>
                          </a:solidFill>
                        </a:rPr>
                        <a:t>Nom de l’élève </a:t>
                      </a:r>
                      <a:endParaRPr lang="fr-FR" sz="1200" noProof="0" dirty="0" smtClean="0"/>
                    </a:p>
                    <a:p>
                      <a:pPr>
                        <a:lnSpc>
                          <a:spcPts val="2000"/>
                        </a:lnSpc>
                      </a:pP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50202" name="TextBox 3"/>
          <p:cNvSpPr txBox="1">
            <a:spLocks noChangeArrowheads="1"/>
          </p:cNvSpPr>
          <p:nvPr/>
        </p:nvSpPr>
        <p:spPr bwMode="auto">
          <a:xfrm>
            <a:off x="176213" y="3419475"/>
            <a:ext cx="2524125" cy="646113"/>
          </a:xfrm>
          <a:prstGeom prst="rect">
            <a:avLst/>
          </a:prstGeom>
          <a:noFill/>
          <a:ln w="9525">
            <a:noFill/>
            <a:miter lim="800000"/>
            <a:headEnd/>
            <a:tailEnd/>
          </a:ln>
        </p:spPr>
        <p:txBody>
          <a:bodyPr>
            <a:spAutoFit/>
          </a:bodyPr>
          <a:lstStyle/>
          <a:p>
            <a:r>
              <a:rPr lang="en-GB" b="1">
                <a:solidFill>
                  <a:srgbClr val="0000AC"/>
                </a:solidFill>
                <a:latin typeface="Calibri" pitchFamily="34" charset="0"/>
              </a:rPr>
              <a:t>Superman!</a:t>
            </a:r>
          </a:p>
          <a:p>
            <a:r>
              <a:rPr lang="en-GB" b="1">
                <a:solidFill>
                  <a:srgbClr val="EE6000"/>
                </a:solidFill>
                <a:latin typeface="Calibri" pitchFamily="34" charset="0"/>
              </a:rPr>
              <a:t>Les transformers!</a:t>
            </a:r>
          </a:p>
        </p:txBody>
      </p:sp>
      <p:pic>
        <p:nvPicPr>
          <p:cNvPr id="50203" name="Picture 11" descr="http://farm3.staticflickr.com/2021/5754364218_ce8463db7e_o.jpg"/>
          <p:cNvPicPr>
            <a:picLocks noChangeAspect="1" noChangeArrowheads="1"/>
          </p:cNvPicPr>
          <p:nvPr/>
        </p:nvPicPr>
        <p:blipFill>
          <a:blip r:embed="rId4" cstate="print"/>
          <a:srcRect/>
          <a:stretch>
            <a:fillRect/>
          </a:stretch>
        </p:blipFill>
        <p:spPr bwMode="auto">
          <a:xfrm>
            <a:off x="2876550" y="6443663"/>
            <a:ext cx="1489075" cy="1873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65" name="Group 17"/>
          <p:cNvGraphicFramePr>
            <a:graphicFrameLocks noGrp="1"/>
          </p:cNvGraphicFramePr>
          <p:nvPr/>
        </p:nvGraphicFramePr>
        <p:xfrm>
          <a:off x="3068638"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12</a:t>
                      </a:r>
                    </a:p>
                  </a:txBody>
                  <a:tcPr horzOverflow="overflow">
                    <a:lnL>
                      <a:noFill/>
                    </a:lnL>
                    <a:lnR>
                      <a:noFill/>
                    </a:lnR>
                    <a:lnT>
                      <a:noFill/>
                    </a:lnT>
                    <a:lnB>
                      <a:noFill/>
                    </a:lnB>
                    <a:lnTlToBr>
                      <a:noFill/>
                    </a:lnTlToBr>
                    <a:lnBlToTr>
                      <a:noFill/>
                    </a:lnBlToTr>
                    <a:solidFill>
                      <a:srgbClr val="17375E"/>
                    </a:solidFill>
                  </a:tcPr>
                </a:tc>
              </a:tr>
            </a:tbl>
          </a:graphicData>
        </a:graphic>
      </p:graphicFrame>
      <p:sp>
        <p:nvSpPr>
          <p:cNvPr id="51208" name="TextBox 1"/>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solidFill>
                  <a:srgbClr val="000000"/>
                </a:solidFill>
                <a:latin typeface="Calibri" pitchFamily="34" charset="0"/>
              </a:rPr>
              <a:t>N°1 / Octobre – Novembre 2013</a:t>
            </a:r>
          </a:p>
        </p:txBody>
      </p:sp>
      <p:sp>
        <p:nvSpPr>
          <p:cNvPr id="51209" name="Rectangle 2"/>
          <p:cNvSpPr>
            <a:spLocks noChangeArrowheads="1"/>
          </p:cNvSpPr>
          <p:nvPr/>
        </p:nvSpPr>
        <p:spPr bwMode="auto">
          <a:xfrm>
            <a:off x="3716338" y="1049338"/>
            <a:ext cx="2841625" cy="4338637"/>
          </a:xfrm>
          <a:prstGeom prst="rect">
            <a:avLst/>
          </a:prstGeom>
          <a:noFill/>
          <a:ln w="9525">
            <a:noFill/>
            <a:miter lim="800000"/>
            <a:headEnd/>
            <a:tailEnd/>
          </a:ln>
        </p:spPr>
        <p:txBody>
          <a:bodyPr>
            <a:spAutoFit/>
          </a:bodyPr>
          <a:lstStyle/>
          <a:p>
            <a:pPr algn="just"/>
            <a:r>
              <a:rPr lang="fr-FR" sz="1200">
                <a:latin typeface="Calibri" pitchFamily="34" charset="0"/>
              </a:rPr>
              <a:t>     Je vais rarement au cinéma, seulement une fois tous les deux mois. Mon genre de films préférés, c’est les films d’action ou peut-être les films d'aventure. Par contre, je n'aime pas les films romantiques. Un de mes films préférés est ‘Independence Day’ parce que Will Smith et Jeff Goldblum sont brillants dans ce film.</a:t>
            </a:r>
            <a:endParaRPr lang="en-GB" sz="1200">
              <a:latin typeface="Calibri" pitchFamily="34" charset="0"/>
            </a:endParaRPr>
          </a:p>
          <a:p>
            <a:pPr algn="just"/>
            <a:endParaRPr lang="fr-FR" sz="1200">
              <a:latin typeface="Calibri" pitchFamily="34" charset="0"/>
            </a:endParaRPr>
          </a:p>
          <a:p>
            <a:pPr algn="just"/>
            <a:r>
              <a:rPr lang="fr-FR" sz="1200">
                <a:latin typeface="Calibri" pitchFamily="34" charset="0"/>
              </a:rPr>
              <a:t>     Le dernier film que j'ai vu était ‘Iron Man 3’. C’est un film d’action avec Robert Downey Junior. C'était excellent car les effets spéciaux sont fantastiques et les acteurs sont excellents, particulièrement Robert Downey Junior.</a:t>
            </a:r>
            <a:endParaRPr lang="en-GB" sz="1200">
              <a:latin typeface="Calibri" pitchFamily="34" charset="0"/>
            </a:endParaRPr>
          </a:p>
          <a:p>
            <a:pPr algn="just"/>
            <a:endParaRPr lang="fr-FR" sz="1200">
              <a:latin typeface="Calibri" pitchFamily="34" charset="0"/>
            </a:endParaRPr>
          </a:p>
          <a:p>
            <a:pPr algn="just"/>
            <a:r>
              <a:rPr lang="fr-FR" sz="1200">
                <a:latin typeface="Calibri" pitchFamily="34" charset="0"/>
              </a:rPr>
              <a:t>     Le week-end prochain, je vais aller au cinéma voir le nouveau film de Superman qui s’appelle ‘L’homme d’acier’ avec Henry Cavill  parce que j’adore les films de Superman.</a:t>
            </a:r>
          </a:p>
          <a:p>
            <a:pPr algn="just"/>
            <a:endParaRPr lang="fr-FR" sz="1200">
              <a:latin typeface="Calibri" pitchFamily="34" charset="0"/>
            </a:endParaRPr>
          </a:p>
          <a:p>
            <a:pPr algn="r"/>
            <a:r>
              <a:rPr lang="fr-FR" sz="1200">
                <a:latin typeface="Calibri" pitchFamily="34" charset="0"/>
              </a:rPr>
              <a:t>Nom de l’élève</a:t>
            </a:r>
            <a:endParaRPr lang="en-GB" sz="1200">
              <a:latin typeface="Calibri" pitchFamily="34" charset="0"/>
            </a:endParaRPr>
          </a:p>
        </p:txBody>
      </p:sp>
      <p:pic>
        <p:nvPicPr>
          <p:cNvPr id="51210" name="Picture 4" descr="http://farm9.staticflickr.com/8388/8644221427_8ef11fcd61_o.jpg"/>
          <p:cNvPicPr>
            <a:picLocks noChangeAspect="1" noChangeArrowheads="1"/>
          </p:cNvPicPr>
          <p:nvPr/>
        </p:nvPicPr>
        <p:blipFill>
          <a:blip r:embed="rId2" cstate="print"/>
          <a:srcRect/>
          <a:stretch>
            <a:fillRect/>
          </a:stretch>
        </p:blipFill>
        <p:spPr bwMode="auto">
          <a:xfrm>
            <a:off x="360363" y="1692275"/>
            <a:ext cx="3213100" cy="3455988"/>
          </a:xfrm>
          <a:prstGeom prst="rect">
            <a:avLst/>
          </a:prstGeom>
          <a:noFill/>
          <a:ln w="9525">
            <a:noFill/>
            <a:miter lim="800000"/>
            <a:headEnd/>
            <a:tailEnd/>
          </a:ln>
        </p:spPr>
      </p:pic>
      <p:sp>
        <p:nvSpPr>
          <p:cNvPr id="51211" name="TextBox 5"/>
          <p:cNvSpPr txBox="1">
            <a:spLocks noChangeArrowheads="1"/>
          </p:cNvSpPr>
          <p:nvPr/>
        </p:nvSpPr>
        <p:spPr bwMode="auto">
          <a:xfrm>
            <a:off x="315913" y="587375"/>
            <a:ext cx="4408487" cy="461963"/>
          </a:xfrm>
          <a:prstGeom prst="rect">
            <a:avLst/>
          </a:prstGeom>
          <a:noFill/>
          <a:ln w="9525">
            <a:noFill/>
            <a:miter lim="800000"/>
            <a:headEnd/>
            <a:tailEnd/>
          </a:ln>
        </p:spPr>
        <p:txBody>
          <a:bodyPr>
            <a:spAutoFit/>
          </a:bodyPr>
          <a:lstStyle/>
          <a:p>
            <a:pPr algn="ctr"/>
            <a:r>
              <a:rPr lang="en-GB" sz="2400" b="1">
                <a:solidFill>
                  <a:srgbClr val="CC0000"/>
                </a:solidFill>
                <a:latin typeface="Calibri" pitchFamily="34" charset="0"/>
              </a:rPr>
              <a:t>Cinéma</a:t>
            </a:r>
          </a:p>
        </p:txBody>
      </p:sp>
      <p:sp>
        <p:nvSpPr>
          <p:cNvPr id="51212" name="TextBox 6"/>
          <p:cNvSpPr txBox="1">
            <a:spLocks noChangeArrowheads="1"/>
          </p:cNvSpPr>
          <p:nvPr/>
        </p:nvSpPr>
        <p:spPr bwMode="auto">
          <a:xfrm>
            <a:off x="260350" y="1169988"/>
            <a:ext cx="3455988" cy="339725"/>
          </a:xfrm>
          <a:prstGeom prst="rect">
            <a:avLst/>
          </a:prstGeom>
          <a:noFill/>
          <a:ln w="9525">
            <a:noFill/>
            <a:miter lim="800000"/>
            <a:headEnd/>
            <a:tailEnd/>
          </a:ln>
        </p:spPr>
        <p:txBody>
          <a:bodyPr>
            <a:spAutoFit/>
          </a:bodyPr>
          <a:lstStyle/>
          <a:p>
            <a:r>
              <a:rPr lang="en-GB" sz="1600" b="1">
                <a:latin typeface="Calibri" pitchFamily="34" charset="0"/>
              </a:rPr>
              <a:t>Les autres films que nous aimons …</a:t>
            </a:r>
          </a:p>
        </p:txBody>
      </p:sp>
      <p:sp>
        <p:nvSpPr>
          <p:cNvPr id="51213" name="Rectangle 9"/>
          <p:cNvSpPr>
            <a:spLocks noChangeArrowheads="1"/>
          </p:cNvSpPr>
          <p:nvPr/>
        </p:nvSpPr>
        <p:spPr bwMode="auto">
          <a:xfrm>
            <a:off x="260350" y="5397500"/>
            <a:ext cx="2538413" cy="3322638"/>
          </a:xfrm>
          <a:prstGeom prst="rect">
            <a:avLst/>
          </a:prstGeom>
          <a:noFill/>
          <a:ln w="9525">
            <a:noFill/>
            <a:miter lim="800000"/>
            <a:headEnd/>
            <a:tailEnd/>
          </a:ln>
        </p:spPr>
        <p:txBody>
          <a:bodyPr>
            <a:spAutoFit/>
          </a:bodyPr>
          <a:lstStyle/>
          <a:p>
            <a:pPr algn="just"/>
            <a:r>
              <a:rPr lang="fr-FR" sz="1200">
                <a:latin typeface="Calibri" pitchFamily="34" charset="0"/>
              </a:rPr>
              <a:t>     Je vais au cinéma une ou deux fois par an. Mes genres de films préférés sont les films d’espionnage, les films d’action et les films d’aventure. </a:t>
            </a:r>
          </a:p>
          <a:p>
            <a:pPr algn="just"/>
            <a:endParaRPr lang="fr-FR" sz="1200">
              <a:latin typeface="Calibri" pitchFamily="34" charset="0"/>
            </a:endParaRPr>
          </a:p>
          <a:p>
            <a:pPr algn="just"/>
            <a:r>
              <a:rPr lang="fr-FR" sz="1200">
                <a:latin typeface="Calibri" pitchFamily="34" charset="0"/>
              </a:rPr>
              <a:t>     Il y a trois mois, j’ai regardé le film Skyfall. La vedette du film, Daniel Craig, est le meilleur de tous les James Bond. C’est un film d’espionnage, et c’était plein d’action. </a:t>
            </a:r>
          </a:p>
          <a:p>
            <a:pPr algn="just"/>
            <a:endParaRPr lang="fr-FR" sz="1200">
              <a:latin typeface="Calibri" pitchFamily="34" charset="0"/>
            </a:endParaRPr>
          </a:p>
          <a:p>
            <a:pPr algn="just"/>
            <a:r>
              <a:rPr lang="fr-FR" sz="1200">
                <a:latin typeface="Calibri" pitchFamily="34" charset="0"/>
              </a:rPr>
              <a:t>     Pour mon anniversaire, je vais regarder un autre film d’action, qui s’appelle Fast and Furious 6.</a:t>
            </a:r>
          </a:p>
          <a:p>
            <a:pPr algn="r"/>
            <a:endParaRPr lang="fr-FR" sz="1200">
              <a:latin typeface="Calibri" pitchFamily="34" charset="0"/>
            </a:endParaRPr>
          </a:p>
          <a:p>
            <a:pPr algn="r"/>
            <a:r>
              <a:rPr lang="fr-FR" sz="1200">
                <a:latin typeface="Calibri" pitchFamily="34" charset="0"/>
              </a:rPr>
              <a:t>Nom de l’élève</a:t>
            </a:r>
          </a:p>
          <a:p>
            <a:r>
              <a:rPr lang="fr-FR">
                <a:latin typeface="Calibri" pitchFamily="34" charset="0"/>
              </a:rPr>
              <a:t> </a:t>
            </a:r>
          </a:p>
        </p:txBody>
      </p:sp>
      <p:pic>
        <p:nvPicPr>
          <p:cNvPr id="51214" name="Picture 11" descr="http://farm9.staticflickr.com/8332/8117275849_89c9989101_o.jpg"/>
          <p:cNvPicPr>
            <a:picLocks noChangeAspect="1" noChangeArrowheads="1"/>
          </p:cNvPicPr>
          <p:nvPr/>
        </p:nvPicPr>
        <p:blipFill>
          <a:blip r:embed="rId3" cstate="print"/>
          <a:srcRect r="17184"/>
          <a:stretch>
            <a:fillRect/>
          </a:stretch>
        </p:blipFill>
        <p:spPr bwMode="auto">
          <a:xfrm>
            <a:off x="2997200" y="6051550"/>
            <a:ext cx="3521075" cy="2233613"/>
          </a:xfrm>
          <a:prstGeom prst="rect">
            <a:avLst/>
          </a:prstGeom>
          <a:noFill/>
          <a:ln w="9525">
            <a:noFill/>
            <a:miter lim="800000"/>
            <a:headEnd/>
            <a:tailEnd/>
          </a:ln>
        </p:spPr>
      </p:pic>
      <p:sp>
        <p:nvSpPr>
          <p:cNvPr id="51215" name="TextBox 10"/>
          <p:cNvSpPr txBox="1">
            <a:spLocks noChangeArrowheads="1"/>
          </p:cNvSpPr>
          <p:nvPr/>
        </p:nvSpPr>
        <p:spPr bwMode="auto">
          <a:xfrm>
            <a:off x="2997200" y="5580063"/>
            <a:ext cx="3560763" cy="338137"/>
          </a:xfrm>
          <a:prstGeom prst="rect">
            <a:avLst/>
          </a:prstGeom>
          <a:noFill/>
          <a:ln w="9525">
            <a:noFill/>
            <a:miter lim="800000"/>
            <a:headEnd/>
            <a:tailEnd/>
          </a:ln>
        </p:spPr>
        <p:txBody>
          <a:bodyPr>
            <a:spAutoFit/>
          </a:bodyPr>
          <a:lstStyle/>
          <a:p>
            <a:r>
              <a:rPr lang="en-GB" sz="1600" b="1" i="1">
                <a:solidFill>
                  <a:srgbClr val="FF0000"/>
                </a:solidFill>
                <a:latin typeface="Calibri" pitchFamily="34" charset="0"/>
              </a:rPr>
              <a:t>Daniel Craig est le meilleur James Bond.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Box 1"/>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solidFill>
                  <a:srgbClr val="000000"/>
                </a:solidFill>
                <a:latin typeface="Calibri" pitchFamily="34" charset="0"/>
              </a:rPr>
              <a:t>N°1 / Octobre – Novembre 2013</a:t>
            </a:r>
          </a:p>
        </p:txBody>
      </p:sp>
      <p:pic>
        <p:nvPicPr>
          <p:cNvPr id="52226" name="Picture 4" descr="http://farm4.staticflickr.com/3710/8989641051_25838018c2_o.jpg"/>
          <p:cNvPicPr>
            <a:picLocks noChangeAspect="1" noChangeArrowheads="1"/>
          </p:cNvPicPr>
          <p:nvPr/>
        </p:nvPicPr>
        <p:blipFill>
          <a:blip r:embed="rId2" cstate="print"/>
          <a:srcRect l="23264" t="14384" r="4353" b="14835"/>
          <a:stretch>
            <a:fillRect/>
          </a:stretch>
        </p:blipFill>
        <p:spPr bwMode="auto">
          <a:xfrm>
            <a:off x="455613" y="1619250"/>
            <a:ext cx="5905500" cy="3744913"/>
          </a:xfrm>
          <a:prstGeom prst="rect">
            <a:avLst/>
          </a:prstGeom>
          <a:noFill/>
          <a:ln w="9525">
            <a:noFill/>
            <a:miter lim="800000"/>
            <a:headEnd/>
            <a:tailEnd/>
          </a:ln>
        </p:spPr>
      </p:pic>
      <p:graphicFrame>
        <p:nvGraphicFramePr>
          <p:cNvPr id="3" name="Table 2"/>
          <p:cNvGraphicFramePr>
            <a:graphicFrameLocks noGrp="1"/>
          </p:cNvGraphicFramePr>
          <p:nvPr/>
        </p:nvGraphicFramePr>
        <p:xfrm>
          <a:off x="455613" y="5724525"/>
          <a:ext cx="5903912" cy="2530475"/>
        </p:xfrm>
        <a:graphic>
          <a:graphicData uri="http://schemas.openxmlformats.org/drawingml/2006/table">
            <a:tbl>
              <a:tblPr firstRow="1" bandRow="1">
                <a:tableStyleId>{5C22544A-7EE6-4342-B048-85BDC9FD1C3A}</a:tableStyleId>
              </a:tblPr>
              <a:tblGrid>
                <a:gridCol w="1968219"/>
                <a:gridCol w="1968219"/>
                <a:gridCol w="1968219"/>
              </a:tblGrid>
              <a:tr h="20162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rgbClr val="FF0000"/>
                          </a:solidFill>
                          <a:effectLst/>
                          <a:latin typeface="+mn-lt"/>
                          <a:ea typeface="+mn-ea"/>
                          <a:cs typeface="+mn-cs"/>
                        </a:rPr>
                        <a:t>Star Trek</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J’aime lire, donc je lis de temps en temps, particulièrement quand il pleut. Je préfère les livres de science-fiction, parce que c’est incroyablement intéressant. Hier, j’ai lu un livre de Star Trek. J’ai pensé que c’était passionnant. Aussi, j’ai vu le film ‘Star Trek : </a:t>
                      </a:r>
                      <a:r>
                        <a:rPr lang="fr-FR" sz="1200" b="0" kern="1200" dirty="0" err="1" smtClean="0">
                          <a:solidFill>
                            <a:schemeClr val="tx1"/>
                          </a:solidFill>
                          <a:effectLst/>
                          <a:latin typeface="+mn-lt"/>
                          <a:ea typeface="+mn-ea"/>
                          <a:cs typeface="+mn-cs"/>
                        </a:rPr>
                        <a:t>Into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Darkness</a:t>
                      </a:r>
                      <a:r>
                        <a:rPr lang="fr-FR" sz="1200" b="0" kern="1200" dirty="0" smtClean="0">
                          <a:solidFill>
                            <a:schemeClr val="tx1"/>
                          </a:solidFill>
                          <a:effectLst/>
                          <a:latin typeface="+mn-lt"/>
                          <a:ea typeface="+mn-ea"/>
                          <a:cs typeface="+mn-cs"/>
                        </a:rPr>
                        <a:t>’. C’était émouvant !</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kern="1200" dirty="0" err="1" smtClean="0">
                          <a:solidFill>
                            <a:schemeClr val="tx1"/>
                          </a:solidFill>
                          <a:effectLst/>
                          <a:latin typeface="+mn-lt"/>
                          <a:ea typeface="+mn-ea"/>
                          <a:cs typeface="+mn-cs"/>
                        </a:rPr>
                        <a:t>Doctor</a:t>
                      </a:r>
                      <a:r>
                        <a:rPr lang="fr-FR" sz="1600" b="1" kern="1200" dirty="0" smtClean="0">
                          <a:solidFill>
                            <a:schemeClr val="tx1"/>
                          </a:solidFill>
                          <a:effectLst/>
                          <a:latin typeface="+mn-lt"/>
                          <a:ea typeface="+mn-ea"/>
                          <a:cs typeface="+mn-cs"/>
                        </a:rPr>
                        <a:t> </a:t>
                      </a:r>
                      <a:r>
                        <a:rPr lang="fr-FR" sz="1600" b="1" kern="1200" dirty="0" err="1" smtClean="0">
                          <a:solidFill>
                            <a:schemeClr val="tx1"/>
                          </a:solidFill>
                          <a:effectLst/>
                          <a:latin typeface="+mn-lt"/>
                          <a:ea typeface="+mn-ea"/>
                          <a:cs typeface="+mn-cs"/>
                        </a:rPr>
                        <a:t>Who</a:t>
                      </a:r>
                      <a:endParaRPr lang="fr-FR" sz="16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J’aime aussi les livres d’horreur. Cependant, le week-end prochain, je vais lire un livre d’action, qui s’appelle ‘The </a:t>
                      </a:r>
                      <a:r>
                        <a:rPr lang="fr-FR" sz="1200" b="0" kern="1200" dirty="0" err="1" smtClean="0">
                          <a:solidFill>
                            <a:schemeClr val="tx1"/>
                          </a:solidFill>
                          <a:effectLst/>
                          <a:latin typeface="+mn-lt"/>
                          <a:ea typeface="+mn-ea"/>
                          <a:cs typeface="+mn-cs"/>
                        </a:rPr>
                        <a:t>Doctor</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Who</a:t>
                      </a:r>
                      <a:r>
                        <a:rPr lang="fr-FR" sz="1200" b="0" kern="1200" dirty="0" smtClean="0">
                          <a:solidFill>
                            <a:schemeClr val="tx1"/>
                          </a:solidFill>
                          <a:effectLst/>
                          <a:latin typeface="+mn-lt"/>
                          <a:ea typeface="+mn-ea"/>
                          <a:cs typeface="+mn-cs"/>
                        </a:rPr>
                        <a:t> Book’. A vrai dire, je n’aime pas les livres d’action, mais malgré cela, j’adore ‘Dr </a:t>
                      </a:r>
                      <a:r>
                        <a:rPr lang="fr-FR" sz="1200" b="0" kern="1200" dirty="0" err="1" smtClean="0">
                          <a:solidFill>
                            <a:schemeClr val="tx1"/>
                          </a:solidFill>
                          <a:effectLst/>
                          <a:latin typeface="+mn-lt"/>
                          <a:ea typeface="+mn-ea"/>
                          <a:cs typeface="+mn-cs"/>
                        </a:rPr>
                        <a:t>Who</a:t>
                      </a:r>
                      <a:r>
                        <a:rPr lang="fr-FR" sz="1200" b="0" kern="1200" dirty="0" smtClean="0">
                          <a:solidFill>
                            <a:schemeClr val="tx1"/>
                          </a:solidFill>
                          <a:effectLst/>
                          <a:latin typeface="+mn-lt"/>
                          <a:ea typeface="+mn-ea"/>
                          <a:cs typeface="+mn-cs"/>
                        </a:rPr>
                        <a:t>’. </a:t>
                      </a:r>
                      <a:endParaRPr lang="en-GB" sz="1200" b="0" kern="1200" dirty="0" smtClean="0">
                        <a:solidFill>
                          <a:schemeClr val="tx1"/>
                        </a:solidFill>
                        <a:effectLst/>
                        <a:latin typeface="+mn-lt"/>
                        <a:ea typeface="+mn-ea"/>
                        <a:cs typeface="+mn-cs"/>
                      </a:endParaRPr>
                    </a:p>
                    <a:p>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600" b="1" kern="1200" dirty="0" smtClean="0">
                          <a:solidFill>
                            <a:srgbClr val="0000AC"/>
                          </a:solidFill>
                          <a:effectLst/>
                          <a:latin typeface="+mn-lt"/>
                          <a:ea typeface="+mn-ea"/>
                          <a:cs typeface="+mn-cs"/>
                        </a:rPr>
                        <a:t>James Herbert</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Un de mes auteurs préférés c’est James Herbert, parce que j’adore les livres d’horreur, car c’est très violent ! Je voudrais lire ‘Les Rats’, parce que c’est original et effrayant. J’adore les livres d’horreur, non seulement car ils sont violents, mais aussi car ils sont hilarants. </a:t>
                      </a:r>
                      <a:endParaRPr lang="en-GB" sz="1200" b="0" kern="1200" dirty="0" smtClean="0">
                        <a:solidFill>
                          <a:schemeClr val="tx1"/>
                        </a:solidFill>
                        <a:effectLst/>
                        <a:latin typeface="+mn-lt"/>
                        <a:ea typeface="+mn-ea"/>
                        <a:cs typeface="+mn-cs"/>
                      </a:endParaRPr>
                    </a:p>
                    <a:p>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52231" name="TextBox 5"/>
          <p:cNvSpPr txBox="1">
            <a:spLocks noChangeArrowheads="1"/>
          </p:cNvSpPr>
          <p:nvPr/>
        </p:nvSpPr>
        <p:spPr bwMode="auto">
          <a:xfrm>
            <a:off x="333375" y="900113"/>
            <a:ext cx="6335713" cy="400050"/>
          </a:xfrm>
          <a:prstGeom prst="rect">
            <a:avLst/>
          </a:prstGeom>
          <a:noFill/>
          <a:ln w="9525">
            <a:noFill/>
            <a:miter lim="800000"/>
            <a:headEnd/>
            <a:tailEnd/>
          </a:ln>
        </p:spPr>
        <p:txBody>
          <a:bodyPr>
            <a:spAutoFit/>
          </a:bodyPr>
          <a:lstStyle/>
          <a:p>
            <a:r>
              <a:rPr lang="en-GB" sz="2000" b="1">
                <a:solidFill>
                  <a:srgbClr val="0000AC"/>
                </a:solidFill>
                <a:latin typeface="Calibri" pitchFamily="34" charset="0"/>
              </a:rPr>
              <a:t>Quand le cinéma et la télévision donnent envie de lire…</a:t>
            </a:r>
          </a:p>
        </p:txBody>
      </p:sp>
      <p:graphicFrame>
        <p:nvGraphicFramePr>
          <p:cNvPr id="52242" name="Group 18"/>
          <p:cNvGraphicFramePr>
            <a:graphicFrameLocks noGrp="1"/>
          </p:cNvGraphicFramePr>
          <p:nvPr/>
        </p:nvGraphicFramePr>
        <p:xfrm>
          <a:off x="188913"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13</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4"/>
          <p:cNvPicPr>
            <a:picLocks noChangeAspect="1" noChangeArrowheads="1"/>
          </p:cNvPicPr>
          <p:nvPr/>
        </p:nvPicPr>
        <p:blipFill>
          <a:blip r:embed="rId2" cstate="print"/>
          <a:srcRect/>
          <a:stretch>
            <a:fillRect/>
          </a:stretch>
        </p:blipFill>
        <p:spPr bwMode="auto">
          <a:xfrm>
            <a:off x="4076700" y="1476375"/>
            <a:ext cx="2349500" cy="2106613"/>
          </a:xfrm>
          <a:prstGeom prst="rect">
            <a:avLst/>
          </a:prstGeom>
          <a:noFill/>
          <a:ln w="9525">
            <a:noFill/>
            <a:miter lim="800000"/>
            <a:headEnd/>
            <a:tailEnd/>
          </a:ln>
        </p:spPr>
      </p:pic>
      <p:pic>
        <p:nvPicPr>
          <p:cNvPr id="53250" name="Picture 5"/>
          <p:cNvPicPr>
            <a:picLocks noChangeAspect="1" noChangeArrowheads="1"/>
          </p:cNvPicPr>
          <p:nvPr/>
        </p:nvPicPr>
        <p:blipFill>
          <a:blip r:embed="rId3" cstate="print"/>
          <a:srcRect/>
          <a:stretch>
            <a:fillRect/>
          </a:stretch>
        </p:blipFill>
        <p:spPr bwMode="auto">
          <a:xfrm>
            <a:off x="404813" y="4643438"/>
            <a:ext cx="2120900" cy="2232025"/>
          </a:xfrm>
          <a:prstGeom prst="rect">
            <a:avLst/>
          </a:prstGeom>
          <a:noFill/>
          <a:ln w="9525">
            <a:noFill/>
            <a:miter lim="800000"/>
            <a:headEnd/>
            <a:tailEnd/>
          </a:ln>
        </p:spPr>
      </p:pic>
      <p:pic>
        <p:nvPicPr>
          <p:cNvPr id="53251" name="Picture 6"/>
          <p:cNvPicPr>
            <a:picLocks noChangeAspect="1" noChangeArrowheads="1"/>
          </p:cNvPicPr>
          <p:nvPr/>
        </p:nvPicPr>
        <p:blipFill>
          <a:blip r:embed="rId4" cstate="print"/>
          <a:srcRect/>
          <a:stretch>
            <a:fillRect/>
          </a:stretch>
        </p:blipFill>
        <p:spPr bwMode="auto">
          <a:xfrm>
            <a:off x="3860800" y="6300788"/>
            <a:ext cx="2617788" cy="2357437"/>
          </a:xfrm>
          <a:prstGeom prst="rect">
            <a:avLst/>
          </a:prstGeom>
          <a:noFill/>
          <a:ln w="9525">
            <a:noFill/>
            <a:miter lim="800000"/>
            <a:headEnd/>
            <a:tailEnd/>
          </a:ln>
        </p:spPr>
      </p:pic>
      <p:sp>
        <p:nvSpPr>
          <p:cNvPr id="53252" name="Rectangle 7"/>
          <p:cNvSpPr>
            <a:spLocks noChangeArrowheads="1"/>
          </p:cNvSpPr>
          <p:nvPr/>
        </p:nvSpPr>
        <p:spPr bwMode="auto">
          <a:xfrm>
            <a:off x="333375" y="539750"/>
            <a:ext cx="5949950" cy="641350"/>
          </a:xfrm>
          <a:prstGeom prst="rect">
            <a:avLst/>
          </a:prstGeom>
          <a:noFill/>
          <a:ln w="9525">
            <a:noFill/>
            <a:miter lim="800000"/>
            <a:headEnd/>
            <a:tailEnd/>
          </a:ln>
        </p:spPr>
        <p:txBody>
          <a:bodyPr>
            <a:spAutoFit/>
          </a:bodyPr>
          <a:lstStyle/>
          <a:p>
            <a:pPr algn="ctr"/>
            <a:endParaRPr lang="it-IT"/>
          </a:p>
          <a:p>
            <a:pPr algn="ctr"/>
            <a:r>
              <a:rPr lang="it-IT" b="1">
                <a:solidFill>
                  <a:schemeClr val="hlink"/>
                </a:solidFill>
              </a:rPr>
              <a:t>Musique: rencontre avec un groupe à la mode</a:t>
            </a:r>
            <a:r>
              <a:rPr lang="it-IT" b="1"/>
              <a:t> </a:t>
            </a:r>
            <a:endParaRPr lang="it-IT"/>
          </a:p>
        </p:txBody>
      </p:sp>
      <p:sp>
        <p:nvSpPr>
          <p:cNvPr id="53253" name="Rectangle 9"/>
          <p:cNvSpPr>
            <a:spLocks noGrp="1"/>
          </p:cNvSpPr>
          <p:nvPr>
            <p:ph type="title" sz="quarter"/>
          </p:nvPr>
        </p:nvSpPr>
        <p:spPr>
          <a:xfrm>
            <a:off x="342900" y="0"/>
            <a:ext cx="6172200" cy="611188"/>
          </a:xfrm>
        </p:spPr>
        <p:txBody>
          <a:bodyPr/>
          <a:lstStyle/>
          <a:p>
            <a:pPr algn="r"/>
            <a:endParaRPr lang="it-IT" sz="1200" smtClean="0">
              <a:solidFill>
                <a:schemeClr val="hlink"/>
              </a:solidFill>
            </a:endParaRPr>
          </a:p>
        </p:txBody>
      </p:sp>
      <p:sp>
        <p:nvSpPr>
          <p:cNvPr id="53254" name="Rectangle 10"/>
          <p:cNvSpPr>
            <a:spLocks noGrp="1"/>
          </p:cNvSpPr>
          <p:nvPr>
            <p:ph sz="quarter" idx="1"/>
          </p:nvPr>
        </p:nvSpPr>
        <p:spPr>
          <a:xfrm>
            <a:off x="0" y="1331913"/>
            <a:ext cx="3789363" cy="2808287"/>
          </a:xfrm>
        </p:spPr>
        <p:txBody>
          <a:bodyPr/>
          <a:lstStyle/>
          <a:p>
            <a:pPr>
              <a:buFont typeface="Arial" charset="0"/>
              <a:buNone/>
            </a:pPr>
            <a:r>
              <a:rPr lang="it-IT" sz="2400" b="1" smtClean="0"/>
              <a:t>        </a:t>
            </a:r>
            <a:r>
              <a:rPr lang="it-IT" sz="2400" b="1" smtClean="0">
                <a:solidFill>
                  <a:srgbClr val="CC0000"/>
                </a:solidFill>
              </a:rPr>
              <a:t>ONE DIRECTION </a:t>
            </a:r>
            <a:endParaRPr lang="it-IT" sz="2400" smtClean="0">
              <a:solidFill>
                <a:srgbClr val="CC0000"/>
              </a:solidFill>
            </a:endParaRPr>
          </a:p>
          <a:p>
            <a:pPr>
              <a:buFont typeface="Arial" charset="0"/>
              <a:buNone/>
            </a:pPr>
            <a:r>
              <a:rPr lang="it-IT" sz="1400" smtClean="0"/>
              <a:t>        Beaucoup d' adolescents aiment le groupe One Direction, surtout les filles. Il s’agit d’un groupe britannique-irlandais composé de cinq garçons qui s'appellent Niall Horan, Zayn Malik, Harry Styles, Liam Payne et Louis Tomlinson. Le groupe est né à Londres en 2010 grace à l’émission X Factor. Ils ont déjà produit deux albums: Up All Night et Take Me Home et ils ont gagné beaucoup de concours. Leur genre musical est la dance pop. </a:t>
            </a:r>
          </a:p>
        </p:txBody>
      </p:sp>
      <p:sp>
        <p:nvSpPr>
          <p:cNvPr id="53255" name="Rectangle 11"/>
          <p:cNvSpPr>
            <a:spLocks noGrp="1"/>
          </p:cNvSpPr>
          <p:nvPr>
            <p:ph sz="quarter" idx="2"/>
          </p:nvPr>
        </p:nvSpPr>
        <p:spPr>
          <a:xfrm>
            <a:off x="188913" y="4211638"/>
            <a:ext cx="6178550" cy="504825"/>
          </a:xfrm>
        </p:spPr>
        <p:txBody>
          <a:bodyPr/>
          <a:lstStyle/>
          <a:p>
            <a:pPr algn="ctr">
              <a:buFont typeface="Arial" charset="0"/>
              <a:buNone/>
            </a:pPr>
            <a:r>
              <a:rPr lang="it-IT" sz="1800" b="1" smtClean="0">
                <a:solidFill>
                  <a:schemeClr val="hlink"/>
                </a:solidFill>
              </a:rPr>
              <a:t>Maintenant nous allons vous les présenter.</a:t>
            </a:r>
            <a:r>
              <a:rPr lang="it-IT" sz="2400" smtClean="0"/>
              <a:t> </a:t>
            </a:r>
          </a:p>
        </p:txBody>
      </p:sp>
      <p:sp>
        <p:nvSpPr>
          <p:cNvPr id="53256" name="Rectangle 12"/>
          <p:cNvSpPr>
            <a:spLocks noGrp="1"/>
          </p:cNvSpPr>
          <p:nvPr>
            <p:ph sz="quarter" idx="3"/>
          </p:nvPr>
        </p:nvSpPr>
        <p:spPr>
          <a:xfrm>
            <a:off x="0" y="7019925"/>
            <a:ext cx="3716338" cy="2124075"/>
          </a:xfrm>
        </p:spPr>
        <p:txBody>
          <a:bodyPr/>
          <a:lstStyle/>
          <a:p>
            <a:r>
              <a:rPr lang="it-IT" sz="1600" b="1" i="1" smtClean="0">
                <a:solidFill>
                  <a:srgbClr val="FF3300"/>
                </a:solidFill>
              </a:rPr>
              <a:t>Zayn Javadd Malik</a:t>
            </a:r>
            <a:r>
              <a:rPr lang="it-IT" sz="1400" b="1" i="1" smtClean="0"/>
              <a:t> </a:t>
            </a:r>
            <a:r>
              <a:rPr lang="it-IT" sz="1400" smtClean="0"/>
              <a:t>est né le 12 janvier 1993 à Bradford en Angleterre, mais il est d’origine pakistanais. Sa mère s'appelle Tricia et son père s'appelle Yaser. Il a trois soeurs qui s'appellent Doniya, Waliyha et Safaa. Il ne joue pas d'istrument de musique. Il a les cheveux bruns et les yeux marron. Il est fascinant. </a:t>
            </a:r>
          </a:p>
        </p:txBody>
      </p:sp>
      <p:sp>
        <p:nvSpPr>
          <p:cNvPr id="53257" name="Rectangle 13"/>
          <p:cNvSpPr>
            <a:spLocks noGrp="1"/>
          </p:cNvSpPr>
          <p:nvPr>
            <p:ph sz="quarter" idx="4"/>
          </p:nvPr>
        </p:nvSpPr>
        <p:spPr>
          <a:xfrm>
            <a:off x="2636838" y="4716463"/>
            <a:ext cx="4032250" cy="1584325"/>
          </a:xfrm>
        </p:spPr>
        <p:txBody>
          <a:bodyPr/>
          <a:lstStyle/>
          <a:p>
            <a:r>
              <a:rPr lang="it-IT" sz="1600" b="1" i="1" smtClean="0">
                <a:solidFill>
                  <a:srgbClr val="FF3300"/>
                </a:solidFill>
              </a:rPr>
              <a:t>Niall James Horan</a:t>
            </a:r>
            <a:r>
              <a:rPr lang="it-IT" sz="1400" b="1" i="1" smtClean="0"/>
              <a:t> </a:t>
            </a:r>
            <a:r>
              <a:rPr lang="it-IT" sz="1400" smtClean="0"/>
              <a:t>est né le 13 septembre 1993 à Mullingar en Irlande. Sa mère s'appelle Maura et son père s'appelle Bobby. Il a aussi un frère qui s'appelle Greg. Il joue de la guitare. Il est blond et il a les yeux bleus comme la mer </a:t>
            </a:r>
          </a:p>
        </p:txBody>
      </p:sp>
      <p:sp>
        <p:nvSpPr>
          <p:cNvPr id="53258" name="Rectangle 17"/>
          <p:cNvSpPr>
            <a:spLocks/>
          </p:cNvSpPr>
          <p:nvPr/>
        </p:nvSpPr>
        <p:spPr bwMode="auto">
          <a:xfrm>
            <a:off x="4292600" y="250825"/>
            <a:ext cx="2303463" cy="431800"/>
          </a:xfrm>
          <a:prstGeom prst="rect">
            <a:avLst/>
          </a:prstGeom>
          <a:solidFill>
            <a:srgbClr val="17375E"/>
          </a:solidFill>
          <a:ln w="9525">
            <a:solidFill>
              <a:srgbClr val="17375E"/>
            </a:solidFill>
            <a:miter lim="800000"/>
            <a:headEnd/>
            <a:tailEnd/>
          </a:ln>
        </p:spPr>
        <p:txBody>
          <a:bodyPr anchor="ctr"/>
          <a:lstStyle/>
          <a:p>
            <a:pPr eaLnBrk="0" hangingPunct="0"/>
            <a:r>
              <a:rPr lang="it-IT" sz="1200">
                <a:solidFill>
                  <a:schemeClr val="bg1"/>
                </a:solidFill>
                <a:latin typeface="Calibri" pitchFamily="34" charset="0"/>
              </a:rPr>
              <a:t>Tout en                               Page 1 4</a:t>
            </a:r>
            <a:r>
              <a:rPr lang="it-IT" sz="1400">
                <a:solidFill>
                  <a:schemeClr val="bg1"/>
                </a:solidFill>
                <a:latin typeface="Calibri" pitchFamily="34" charset="0"/>
              </a:rPr>
              <a:t>                                         </a:t>
            </a:r>
            <a:r>
              <a:rPr lang="it-IT" sz="1200">
                <a:solidFill>
                  <a:schemeClr val="bg1"/>
                </a:solidFill>
                <a:latin typeface="Calibri" pitchFamily="34" charset="0"/>
              </a:rPr>
              <a:t>français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4"/>
          <p:cNvSpPr>
            <a:spLocks noGrp="1"/>
          </p:cNvSpPr>
          <p:nvPr>
            <p:ph type="title" sz="quarter"/>
          </p:nvPr>
        </p:nvSpPr>
        <p:spPr>
          <a:xfrm>
            <a:off x="4005263" y="250825"/>
            <a:ext cx="2492375" cy="504825"/>
          </a:xfrm>
          <a:solidFill>
            <a:srgbClr val="17375E"/>
          </a:solidFill>
        </p:spPr>
        <p:txBody>
          <a:bodyPr/>
          <a:lstStyle/>
          <a:p>
            <a:pPr algn="l"/>
            <a:r>
              <a:rPr lang="it-IT" sz="1200" smtClean="0">
                <a:solidFill>
                  <a:schemeClr val="bg1"/>
                </a:solidFill>
              </a:rPr>
              <a:t> Tout en                                     Page 15</a:t>
            </a:r>
            <a:br>
              <a:rPr lang="it-IT" sz="1200" smtClean="0">
                <a:solidFill>
                  <a:schemeClr val="bg1"/>
                </a:solidFill>
              </a:rPr>
            </a:br>
            <a:r>
              <a:rPr lang="it-IT" sz="1200" smtClean="0">
                <a:solidFill>
                  <a:schemeClr val="bg1"/>
                </a:solidFill>
              </a:rPr>
              <a:t> français</a:t>
            </a:r>
            <a:r>
              <a:rPr lang="it-IT" sz="1400" smtClean="0">
                <a:solidFill>
                  <a:schemeClr val="bg1"/>
                </a:solidFill>
              </a:rPr>
              <a:t> </a:t>
            </a:r>
          </a:p>
        </p:txBody>
      </p:sp>
      <p:sp>
        <p:nvSpPr>
          <p:cNvPr id="54274" name="Rectangle 5"/>
          <p:cNvSpPr>
            <a:spLocks noGrp="1"/>
          </p:cNvSpPr>
          <p:nvPr>
            <p:ph sz="quarter" idx="1"/>
          </p:nvPr>
        </p:nvSpPr>
        <p:spPr>
          <a:xfrm>
            <a:off x="260350" y="4211638"/>
            <a:ext cx="5905500" cy="1081087"/>
          </a:xfrm>
        </p:spPr>
        <p:txBody>
          <a:bodyPr/>
          <a:lstStyle/>
          <a:p>
            <a:r>
              <a:rPr lang="it-IT" sz="1400" b="1" i="1" smtClean="0">
                <a:solidFill>
                  <a:srgbClr val="CC0000"/>
                </a:solidFill>
              </a:rPr>
              <a:t>HARRY STYLES</a:t>
            </a:r>
            <a:r>
              <a:rPr lang="it-IT" sz="1400" b="1" i="1" smtClean="0"/>
              <a:t> </a:t>
            </a:r>
            <a:r>
              <a:rPr lang="it-IT" sz="1200" smtClean="0"/>
              <a:t>est né le 1er février 1994 à Holmes Chapel en Angleterre. Il est le plus petit du groupe. Sa mère s'appelle Anne, son père s'appelle Des et sa soeur s'appelle Gemma. Il a les cheveux bruns et frisés et les yeux verts. Son sobriquet est Hazza</a:t>
            </a:r>
            <a:r>
              <a:rPr lang="it-IT" sz="1400" smtClean="0"/>
              <a:t>. </a:t>
            </a:r>
          </a:p>
          <a:p>
            <a:endParaRPr lang="it-IT" sz="1400" smtClean="0"/>
          </a:p>
        </p:txBody>
      </p:sp>
      <p:sp>
        <p:nvSpPr>
          <p:cNvPr id="54275" name="Rectangle 6"/>
          <p:cNvSpPr>
            <a:spLocks noGrp="1"/>
          </p:cNvSpPr>
          <p:nvPr>
            <p:ph sz="quarter" idx="2"/>
          </p:nvPr>
        </p:nvSpPr>
        <p:spPr>
          <a:xfrm>
            <a:off x="2781300" y="827088"/>
            <a:ext cx="3733800" cy="1873250"/>
          </a:xfrm>
        </p:spPr>
        <p:txBody>
          <a:bodyPr/>
          <a:lstStyle/>
          <a:p>
            <a:r>
              <a:rPr lang="it-IT" sz="1400" b="1" i="1" smtClean="0">
                <a:solidFill>
                  <a:srgbClr val="CC0000"/>
                </a:solidFill>
              </a:rPr>
              <a:t>LOUIS WILLIAM TOMLINSON</a:t>
            </a:r>
            <a:r>
              <a:rPr lang="it-IT" sz="1400" b="1" i="1" smtClean="0"/>
              <a:t> </a:t>
            </a:r>
            <a:r>
              <a:rPr lang="it-IT" sz="1400" smtClean="0"/>
              <a:t>est né le 24 </a:t>
            </a:r>
            <a:r>
              <a:rPr lang="it-IT" sz="1200" smtClean="0"/>
              <a:t>décembre 1991 à Doncaster en Angleterre. Sa mère s'appelle Johannah et son père s'appelle Troy. Il a cinq soeurs: Georgia, Charlotte, Félicité et les jumelles Daisy et Phoebe. Il a les cheveux bruns et les yeux verts. Son sobriquet est Tommo</a:t>
            </a:r>
            <a:r>
              <a:rPr lang="it-IT" sz="1400" smtClean="0"/>
              <a:t>! </a:t>
            </a:r>
          </a:p>
          <a:p>
            <a:endParaRPr lang="it-IT" sz="1400" smtClean="0"/>
          </a:p>
        </p:txBody>
      </p:sp>
      <p:sp>
        <p:nvSpPr>
          <p:cNvPr id="54276" name="Rectangle 3"/>
          <p:cNvSpPr>
            <a:spLocks noGrp="1"/>
          </p:cNvSpPr>
          <p:nvPr>
            <p:ph type="body" idx="4294967295"/>
          </p:nvPr>
        </p:nvSpPr>
        <p:spPr>
          <a:xfrm>
            <a:off x="0" y="5219700"/>
            <a:ext cx="5157788" cy="936625"/>
          </a:xfrm>
        </p:spPr>
        <p:txBody>
          <a:bodyPr/>
          <a:lstStyle/>
          <a:p>
            <a:pPr>
              <a:lnSpc>
                <a:spcPct val="90000"/>
              </a:lnSpc>
            </a:pPr>
            <a:r>
              <a:rPr lang="it-IT" sz="1600" b="1" i="1" smtClean="0">
                <a:solidFill>
                  <a:srgbClr val="CC0000"/>
                </a:solidFill>
              </a:rPr>
              <a:t>LIAM JAMES PAYNE</a:t>
            </a:r>
            <a:r>
              <a:rPr lang="it-IT" sz="1600" b="1" i="1" smtClean="0"/>
              <a:t> </a:t>
            </a:r>
            <a:r>
              <a:rPr lang="it-IT" sz="1400" smtClean="0"/>
              <a:t>est né le 29 août 1993 à Wolverhampton en Angleterre. Sa mère s'appelle Karen et son père s'appelle Geoff. Il a deux soeurs qui s'appellent Ruth et Nicola. Il a les cheveux châtains et les yeux noisette. 	</a:t>
            </a:r>
          </a:p>
          <a:p>
            <a:pPr>
              <a:lnSpc>
                <a:spcPct val="90000"/>
              </a:lnSpc>
            </a:pPr>
            <a:endParaRPr lang="it-IT" sz="1400" smtClean="0"/>
          </a:p>
          <a:p>
            <a:pPr>
              <a:lnSpc>
                <a:spcPct val="90000"/>
              </a:lnSpc>
            </a:pPr>
            <a:endParaRPr lang="it-IT" smtClean="0"/>
          </a:p>
        </p:txBody>
      </p:sp>
      <p:pic>
        <p:nvPicPr>
          <p:cNvPr id="54277" name="Picture 9"/>
          <p:cNvPicPr>
            <a:picLocks noChangeAspect="1" noChangeArrowheads="1"/>
          </p:cNvPicPr>
          <p:nvPr/>
        </p:nvPicPr>
        <p:blipFill>
          <a:blip r:embed="rId2" cstate="print"/>
          <a:srcRect/>
          <a:stretch>
            <a:fillRect/>
          </a:stretch>
        </p:blipFill>
        <p:spPr bwMode="auto">
          <a:xfrm>
            <a:off x="404813" y="684213"/>
            <a:ext cx="2187575" cy="3600450"/>
          </a:xfrm>
          <a:prstGeom prst="rect">
            <a:avLst/>
          </a:prstGeom>
          <a:noFill/>
          <a:ln w="9525">
            <a:noFill/>
            <a:miter lim="800000"/>
            <a:headEnd/>
            <a:tailEnd/>
          </a:ln>
        </p:spPr>
      </p:pic>
      <p:pic>
        <p:nvPicPr>
          <p:cNvPr id="54278" name="Picture 10"/>
          <p:cNvPicPr>
            <a:picLocks noChangeAspect="1" noChangeArrowheads="1"/>
          </p:cNvPicPr>
          <p:nvPr/>
        </p:nvPicPr>
        <p:blipFill>
          <a:blip r:embed="rId3" cstate="print"/>
          <a:srcRect/>
          <a:stretch>
            <a:fillRect/>
          </a:stretch>
        </p:blipFill>
        <p:spPr bwMode="auto">
          <a:xfrm>
            <a:off x="3213100" y="2422525"/>
            <a:ext cx="2714625" cy="1670050"/>
          </a:xfrm>
          <a:prstGeom prst="rect">
            <a:avLst/>
          </a:prstGeom>
          <a:noFill/>
          <a:ln w="9525">
            <a:noFill/>
            <a:miter lim="800000"/>
            <a:headEnd/>
            <a:tailEnd/>
          </a:ln>
        </p:spPr>
      </p:pic>
      <p:pic>
        <p:nvPicPr>
          <p:cNvPr id="54279" name="Picture 11"/>
          <p:cNvPicPr>
            <a:picLocks noChangeAspect="1" noChangeArrowheads="1"/>
          </p:cNvPicPr>
          <p:nvPr/>
        </p:nvPicPr>
        <p:blipFill>
          <a:blip r:embed="rId4" cstate="print"/>
          <a:srcRect/>
          <a:stretch>
            <a:fillRect/>
          </a:stretch>
        </p:blipFill>
        <p:spPr bwMode="auto">
          <a:xfrm>
            <a:off x="5013325" y="5003800"/>
            <a:ext cx="1392238" cy="1931988"/>
          </a:xfrm>
          <a:prstGeom prst="rect">
            <a:avLst/>
          </a:prstGeom>
          <a:noFill/>
          <a:ln w="9525">
            <a:noFill/>
            <a:miter lim="800000"/>
            <a:headEnd/>
            <a:tailEnd/>
          </a:ln>
        </p:spPr>
      </p:pic>
      <p:pic>
        <p:nvPicPr>
          <p:cNvPr id="54280" name="Picture 12"/>
          <p:cNvPicPr>
            <a:picLocks noChangeAspect="1" noChangeArrowheads="1"/>
          </p:cNvPicPr>
          <p:nvPr/>
        </p:nvPicPr>
        <p:blipFill>
          <a:blip r:embed="rId5" cstate="print"/>
          <a:srcRect/>
          <a:stretch>
            <a:fillRect/>
          </a:stretch>
        </p:blipFill>
        <p:spPr bwMode="auto">
          <a:xfrm>
            <a:off x="476250" y="6588125"/>
            <a:ext cx="3529013" cy="2084388"/>
          </a:xfrm>
          <a:prstGeom prst="rect">
            <a:avLst/>
          </a:prstGeom>
          <a:noFill/>
          <a:ln w="9525">
            <a:noFill/>
            <a:miter lim="800000"/>
            <a:headEnd/>
            <a:tailEnd/>
          </a:ln>
        </p:spPr>
      </p:pic>
      <p:sp>
        <p:nvSpPr>
          <p:cNvPr id="54281" name="Rectangle 13"/>
          <p:cNvSpPr>
            <a:spLocks noChangeArrowheads="1"/>
          </p:cNvSpPr>
          <p:nvPr/>
        </p:nvSpPr>
        <p:spPr bwMode="auto">
          <a:xfrm rot="10825742" flipV="1">
            <a:off x="4579938" y="7377113"/>
            <a:ext cx="2003425" cy="1649412"/>
          </a:xfrm>
          <a:prstGeom prst="rect">
            <a:avLst/>
          </a:prstGeom>
          <a:solidFill>
            <a:srgbClr val="E42847"/>
          </a:solidFill>
          <a:ln w="9525">
            <a:noFill/>
            <a:miter lim="800000"/>
            <a:headEnd/>
            <a:tailEnd/>
          </a:ln>
        </p:spPr>
        <p:txBody>
          <a:bodyPr>
            <a:spAutoFit/>
          </a:bodyPr>
          <a:lstStyle/>
          <a:p>
            <a:endParaRPr lang="it-IT"/>
          </a:p>
          <a:p>
            <a:r>
              <a:rPr lang="it-IT" sz="1600" b="1">
                <a:solidFill>
                  <a:schemeClr val="bg1"/>
                </a:solidFill>
              </a:rPr>
              <a:t>Cet article a été rédigé par les élèves du collège Nicolo Tommaseo</a:t>
            </a:r>
            <a:r>
              <a:rPr lang="it-IT" b="1">
                <a:solidFill>
                  <a:schemeClr val="bg1"/>
                </a:solidFill>
              </a:rPr>
              <a:t> </a:t>
            </a:r>
            <a:r>
              <a:rPr lang="it-IT" sz="1600" b="1">
                <a:solidFill>
                  <a:schemeClr val="bg1"/>
                </a:solidFill>
              </a:rPr>
              <a:t>en Italie.</a:t>
            </a:r>
            <a:r>
              <a:rPr lang="it-IT">
                <a:solidFill>
                  <a:schemeClr val="bg1"/>
                </a:solidFill>
              </a:rPr>
              <a:t> </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05" name="Group 21"/>
          <p:cNvGraphicFramePr>
            <a:graphicFrameLocks noGrp="1"/>
          </p:cNvGraphicFramePr>
          <p:nvPr/>
        </p:nvGraphicFramePr>
        <p:xfrm>
          <a:off x="188913" y="250825"/>
          <a:ext cx="3600450" cy="27432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2</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pic>
        <p:nvPicPr>
          <p:cNvPr id="40968" name="Picture 5" descr="http://farm5.staticflickr.com/4110/5033699329_66da41d3fa_o.jpg"/>
          <p:cNvPicPr>
            <a:picLocks noChangeAspect="1" noChangeArrowheads="1"/>
          </p:cNvPicPr>
          <p:nvPr/>
        </p:nvPicPr>
        <p:blipFill>
          <a:blip r:embed="rId2" cstate="print"/>
          <a:srcRect/>
          <a:stretch>
            <a:fillRect/>
          </a:stretch>
        </p:blipFill>
        <p:spPr bwMode="auto">
          <a:xfrm>
            <a:off x="188913" y="755650"/>
            <a:ext cx="2808287" cy="3816350"/>
          </a:xfrm>
          <a:prstGeom prst="rect">
            <a:avLst/>
          </a:prstGeom>
          <a:noFill/>
          <a:ln w="9525">
            <a:noFill/>
            <a:miter lim="800000"/>
            <a:headEnd/>
            <a:tailEnd/>
          </a:ln>
        </p:spPr>
      </p:pic>
      <p:sp>
        <p:nvSpPr>
          <p:cNvPr id="40969" name="TextBox 6"/>
          <p:cNvSpPr txBox="1">
            <a:spLocks noChangeArrowheads="1"/>
          </p:cNvSpPr>
          <p:nvPr/>
        </p:nvSpPr>
        <p:spPr bwMode="auto">
          <a:xfrm>
            <a:off x="3141663" y="755650"/>
            <a:ext cx="3240087" cy="954088"/>
          </a:xfrm>
          <a:prstGeom prst="rect">
            <a:avLst/>
          </a:prstGeom>
          <a:noFill/>
          <a:ln w="9525">
            <a:noFill/>
            <a:miter lim="800000"/>
            <a:headEnd/>
            <a:tailEnd/>
          </a:ln>
        </p:spPr>
        <p:txBody>
          <a:bodyPr>
            <a:spAutoFit/>
          </a:bodyPr>
          <a:lstStyle/>
          <a:p>
            <a:pPr algn="ctr"/>
            <a:r>
              <a:rPr lang="en-GB" sz="2800">
                <a:latin typeface="Calibri" pitchFamily="34" charset="0"/>
              </a:rPr>
              <a:t>De la musique </a:t>
            </a:r>
          </a:p>
          <a:p>
            <a:pPr algn="ctr"/>
            <a:r>
              <a:rPr lang="en-GB" sz="2800">
                <a:latin typeface="Calibri" pitchFamily="34" charset="0"/>
              </a:rPr>
              <a:t>avec </a:t>
            </a:r>
            <a:r>
              <a:rPr lang="en-GB" sz="2800" b="1">
                <a:solidFill>
                  <a:srgbClr val="CC0053"/>
                </a:solidFill>
                <a:latin typeface="Calibri" pitchFamily="34" charset="0"/>
              </a:rPr>
              <a:t>Stromae</a:t>
            </a:r>
            <a:r>
              <a:rPr lang="en-GB" sz="2800">
                <a:latin typeface="Calibri" pitchFamily="34" charset="0"/>
              </a:rPr>
              <a:t>!</a:t>
            </a:r>
          </a:p>
        </p:txBody>
      </p:sp>
      <p:sp>
        <p:nvSpPr>
          <p:cNvPr id="40970" name="Rectangle 7"/>
          <p:cNvSpPr>
            <a:spLocks noChangeArrowheads="1"/>
          </p:cNvSpPr>
          <p:nvPr/>
        </p:nvSpPr>
        <p:spPr bwMode="auto">
          <a:xfrm>
            <a:off x="3141663" y="1985963"/>
            <a:ext cx="3455987" cy="1201737"/>
          </a:xfrm>
          <a:prstGeom prst="rect">
            <a:avLst/>
          </a:prstGeom>
          <a:noFill/>
          <a:ln w="9525">
            <a:noFill/>
            <a:miter lim="800000"/>
            <a:headEnd/>
            <a:tailEnd/>
          </a:ln>
        </p:spPr>
        <p:txBody>
          <a:bodyPr>
            <a:spAutoFit/>
          </a:bodyPr>
          <a:lstStyle/>
          <a:p>
            <a:pPr algn="just"/>
            <a:r>
              <a:rPr lang="fr-FR" sz="1200">
                <a:latin typeface="Calibri" pitchFamily="34" charset="0"/>
              </a:rPr>
              <a:t>Paul Van Haver, mieux connu comme Stromae a créé jusqu'à présent 2 albums et tous les deux sont vraiment populaires et connus dans de nombreux pays.  </a:t>
            </a:r>
            <a:r>
              <a:rPr lang="el-GR" sz="1200">
                <a:latin typeface="Calibri" pitchFamily="34" charset="0"/>
              </a:rPr>
              <a:t>Α</a:t>
            </a:r>
            <a:r>
              <a:rPr lang="fr-FR" sz="1200">
                <a:latin typeface="Calibri" pitchFamily="34" charset="0"/>
              </a:rPr>
              <a:t> partir de ces albums les 2 chansons les plus populaires sont le grand succès </a:t>
            </a:r>
            <a:r>
              <a:rPr lang="fr-FR" sz="1200" i="1">
                <a:latin typeface="Calibri" pitchFamily="34" charset="0"/>
              </a:rPr>
              <a:t>alors on danse</a:t>
            </a:r>
            <a:r>
              <a:rPr lang="fr-FR" sz="1200">
                <a:latin typeface="Calibri" pitchFamily="34" charset="0"/>
              </a:rPr>
              <a:t> et </a:t>
            </a:r>
            <a:r>
              <a:rPr lang="fr-FR" sz="1200" i="1">
                <a:latin typeface="Calibri" pitchFamily="34" charset="0"/>
              </a:rPr>
              <a:t>papaoutai</a:t>
            </a:r>
            <a:r>
              <a:rPr lang="fr-FR" sz="1200">
                <a:latin typeface="Calibri" pitchFamily="34" charset="0"/>
              </a:rPr>
              <a:t>.</a:t>
            </a:r>
            <a:endParaRPr lang="en-GB" sz="1200">
              <a:latin typeface="Calibri" pitchFamily="34" charset="0"/>
            </a:endParaRPr>
          </a:p>
        </p:txBody>
      </p:sp>
      <p:sp>
        <p:nvSpPr>
          <p:cNvPr id="40971" name="Rectangle 8"/>
          <p:cNvSpPr>
            <a:spLocks noChangeArrowheads="1"/>
          </p:cNvSpPr>
          <p:nvPr/>
        </p:nvSpPr>
        <p:spPr bwMode="auto">
          <a:xfrm>
            <a:off x="3141663" y="3294063"/>
            <a:ext cx="3455987" cy="1016000"/>
          </a:xfrm>
          <a:prstGeom prst="rect">
            <a:avLst/>
          </a:prstGeom>
          <a:noFill/>
          <a:ln w="9525">
            <a:noFill/>
            <a:miter lim="800000"/>
            <a:headEnd/>
            <a:tailEnd/>
          </a:ln>
        </p:spPr>
        <p:txBody>
          <a:bodyPr>
            <a:spAutoFit/>
          </a:bodyPr>
          <a:lstStyle/>
          <a:p>
            <a:pPr algn="just"/>
            <a:r>
              <a:rPr lang="fr-FR" sz="1200">
                <a:latin typeface="Calibri" pitchFamily="34" charset="0"/>
              </a:rPr>
              <a:t>Nous connaissons tous Stromae ! Voilà une chanson de son nouvel album </a:t>
            </a:r>
            <a:r>
              <a:rPr lang="fr-FR" sz="1200" i="1">
                <a:latin typeface="Calibri" pitchFamily="34" charset="0"/>
              </a:rPr>
              <a:t>Racine Carré </a:t>
            </a:r>
            <a:r>
              <a:rPr lang="fr-FR" sz="1200" b="1" i="1">
                <a:latin typeface="Calibri" pitchFamily="34" charset="0"/>
              </a:rPr>
              <a:t>Papaoutai</a:t>
            </a:r>
            <a:r>
              <a:rPr lang="fr-FR" sz="1200" i="1">
                <a:latin typeface="Calibri" pitchFamily="34" charset="0"/>
              </a:rPr>
              <a:t> </a:t>
            </a:r>
            <a:r>
              <a:rPr lang="fr-FR" sz="1200">
                <a:latin typeface="Calibri" pitchFamily="34" charset="0"/>
              </a:rPr>
              <a:t>: nous avons écouté et nous avons aimé !!!</a:t>
            </a:r>
            <a:endParaRPr lang="en-GB" sz="1200">
              <a:latin typeface="Calibri" pitchFamily="34" charset="0"/>
            </a:endParaRPr>
          </a:p>
          <a:p>
            <a:pPr algn="just"/>
            <a:r>
              <a:rPr lang="fr-FR" sz="1200">
                <a:latin typeface="Calibri" pitchFamily="34" charset="0"/>
              </a:rPr>
              <a:t>Regardez le clip vidéo sur :</a:t>
            </a:r>
          </a:p>
          <a:p>
            <a:pPr algn="just"/>
            <a:r>
              <a:rPr lang="fr-FR" sz="1200" u="sng">
                <a:latin typeface="Calibri" pitchFamily="34" charset="0"/>
                <a:hlinkClick r:id="rId3"/>
              </a:rPr>
              <a:t>http://www.youtube.com/watch?v=oiKj0Z_Xnjc</a:t>
            </a:r>
            <a:endParaRPr lang="en-GB" sz="1200">
              <a:latin typeface="Calibri" pitchFamily="34" charset="0"/>
            </a:endParaRPr>
          </a:p>
        </p:txBody>
      </p:sp>
      <p:graphicFrame>
        <p:nvGraphicFramePr>
          <p:cNvPr id="13" name="Table 12"/>
          <p:cNvGraphicFramePr>
            <a:graphicFrameLocks noGrp="1"/>
          </p:cNvGraphicFramePr>
          <p:nvPr/>
        </p:nvGraphicFramePr>
        <p:xfrm>
          <a:off x="173038" y="4705350"/>
          <a:ext cx="6424628" cy="3960440"/>
        </p:xfrm>
        <a:graphic>
          <a:graphicData uri="http://schemas.openxmlformats.org/drawingml/2006/table">
            <a:tbl>
              <a:tblPr firstRow="1" bandRow="1">
                <a:tableStyleId>{5C22544A-7EE6-4342-B048-85BDC9FD1C3A}</a:tableStyleId>
              </a:tblPr>
              <a:tblGrid>
                <a:gridCol w="2896235"/>
                <a:gridCol w="3528393"/>
              </a:tblGrid>
              <a:tr h="3960440">
                <a:tc>
                  <a:txBody>
                    <a:bodyPr/>
                    <a:lstStyle/>
                    <a:p>
                      <a:r>
                        <a:rPr lang="fr-FR" sz="1200" b="0" kern="1200" dirty="0" smtClean="0">
                          <a:solidFill>
                            <a:schemeClr val="tx1"/>
                          </a:solidFill>
                          <a:effectLst/>
                          <a:latin typeface="+mn-lt"/>
                          <a:ea typeface="+mn-ea"/>
                          <a:cs typeface="+mn-cs"/>
                        </a:rPr>
                        <a:t>Paroles : </a:t>
                      </a:r>
                    </a:p>
                    <a:p>
                      <a:r>
                        <a:rPr lang="fr-FR" sz="1200" b="0" u="none" kern="1200" dirty="0" smtClean="0">
                          <a:solidFill>
                            <a:schemeClr val="tx1"/>
                          </a:solidFill>
                          <a:effectLst/>
                          <a:latin typeface="+mn-lt"/>
                          <a:ea typeface="+mn-ea"/>
                          <a:cs typeface="+mn-cs"/>
                        </a:rPr>
                        <a:t>[Couplet 1]</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Dites-moi d'où il vient</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Enfin je saurais où je vais</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Maman dit que lorsqu'on cherche bien</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On finit toujours par trouver</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Elle dit qu'il n'est jamais très loin</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Qu'il part très souvent travailler</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Maman dit "travailler c'est bien"</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Bien mieux qu'être mal accompagné</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Pas vrai ?</a:t>
                      </a:r>
                      <a:endParaRPr lang="en-GB" sz="1200" b="0" u="none" kern="1200" dirty="0" smtClean="0">
                        <a:solidFill>
                          <a:schemeClr val="tx1"/>
                        </a:solidFill>
                        <a:effectLst/>
                        <a:latin typeface="+mn-lt"/>
                        <a:ea typeface="+mn-ea"/>
                        <a:cs typeface="+mn-cs"/>
                      </a:endParaRPr>
                    </a:p>
                    <a:p>
                      <a:endParaRPr lang="fr-FR" sz="1200" b="0" u="none" kern="1200" dirty="0" smtClean="0">
                        <a:solidFill>
                          <a:schemeClr val="tx1"/>
                        </a:solidFill>
                        <a:effectLst/>
                        <a:latin typeface="+mn-lt"/>
                        <a:ea typeface="+mn-ea"/>
                        <a:cs typeface="+mn-cs"/>
                      </a:endParaRPr>
                    </a:p>
                    <a:p>
                      <a:r>
                        <a:rPr lang="fr-FR" sz="1200" b="0" u="none" kern="1200" dirty="0" smtClean="0">
                          <a:solidFill>
                            <a:schemeClr val="tx1"/>
                          </a:solidFill>
                          <a:effectLst/>
                          <a:latin typeface="+mn-lt"/>
                          <a:ea typeface="+mn-ea"/>
                          <a:cs typeface="+mn-cs"/>
                        </a:rPr>
                        <a:t>[Pont]</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Où est ton papa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Dis-moi où est ton papa ?</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Sans même devoir lui parler</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Il sait ce qui ne va pas</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Ah sacré papa</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Dis-moi où es-tu caché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Ça doit, faire au moins mille fois que j'ai</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strike="noStrike" kern="1200" dirty="0" smtClean="0">
                          <a:solidFill>
                            <a:schemeClr val="tx1"/>
                          </a:solidFill>
                          <a:effectLst/>
                          <a:latin typeface="+mn-lt"/>
                          <a:ea typeface="+mn-ea"/>
                          <a:cs typeface="+mn-cs"/>
                        </a:rPr>
                        <a:t>Compté mes doigts</a:t>
                      </a:r>
                      <a:endParaRPr lang="en-GB" sz="1200" b="0" dirty="0">
                        <a:solidFill>
                          <a:schemeClr val="tx1"/>
                        </a:solidFill>
                      </a:endParaRPr>
                    </a:p>
                  </a:txBody>
                  <a:tcPr>
                    <a:noFill/>
                  </a:tcPr>
                </a:tc>
                <a:tc>
                  <a:txBody>
                    <a:bodyPr/>
                    <a:lstStyle/>
                    <a:p>
                      <a:r>
                        <a:rPr lang="fr-FR" sz="1200" b="0" kern="1200" dirty="0" smtClean="0">
                          <a:solidFill>
                            <a:schemeClr val="tx1"/>
                          </a:solidFill>
                          <a:effectLst/>
                          <a:latin typeface="+mn-lt"/>
                          <a:ea typeface="+mn-ea"/>
                          <a:cs typeface="+mn-cs"/>
                        </a:rPr>
                        <a:t>[Refrain x2]	</a:t>
                      </a:r>
                      <a:br>
                        <a:rPr lang="fr-FR" sz="1200" b="0"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Où t'es, </a:t>
                      </a:r>
                      <a:r>
                        <a:rPr lang="fr-FR" sz="1200" b="0" u="none" kern="1200" dirty="0" err="1" smtClean="0">
                          <a:solidFill>
                            <a:schemeClr val="tx1"/>
                          </a:solidFill>
                          <a:effectLst/>
                          <a:latin typeface="+mn-lt"/>
                          <a:ea typeface="+mn-ea"/>
                          <a:cs typeface="+mn-cs"/>
                        </a:rPr>
                        <a:t>papaoutai</a:t>
                      </a:r>
                      <a:r>
                        <a:rPr lang="fr-FR" sz="1200" b="0" u="none" kern="1200" dirty="0" smtClean="0">
                          <a:solidFill>
                            <a:schemeClr val="tx1"/>
                          </a:solidFill>
                          <a:effectLst/>
                          <a:latin typeface="+mn-lt"/>
                          <a:ea typeface="+mn-ea"/>
                          <a:cs typeface="+mn-cs"/>
                        </a:rPr>
                        <a:t>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Où t'es, </a:t>
                      </a:r>
                      <a:r>
                        <a:rPr lang="fr-FR" sz="1200" b="0" u="none" kern="1200" dirty="0" err="1" smtClean="0">
                          <a:solidFill>
                            <a:schemeClr val="tx1"/>
                          </a:solidFill>
                          <a:effectLst/>
                          <a:latin typeface="+mn-lt"/>
                          <a:ea typeface="+mn-ea"/>
                          <a:cs typeface="+mn-cs"/>
                        </a:rPr>
                        <a:t>papaoutai</a:t>
                      </a:r>
                      <a:r>
                        <a:rPr lang="fr-FR" sz="1200" b="0" u="none" kern="1200" dirty="0" smtClean="0">
                          <a:solidFill>
                            <a:schemeClr val="tx1"/>
                          </a:solidFill>
                          <a:effectLst/>
                          <a:latin typeface="+mn-lt"/>
                          <a:ea typeface="+mn-ea"/>
                          <a:cs typeface="+mn-cs"/>
                        </a:rPr>
                        <a:t>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Où t'es, </a:t>
                      </a:r>
                      <a:r>
                        <a:rPr lang="fr-FR" sz="1200" b="0" u="none" kern="1200" dirty="0" err="1" smtClean="0">
                          <a:solidFill>
                            <a:schemeClr val="tx1"/>
                          </a:solidFill>
                          <a:effectLst/>
                          <a:latin typeface="+mn-lt"/>
                          <a:ea typeface="+mn-ea"/>
                          <a:cs typeface="+mn-cs"/>
                        </a:rPr>
                        <a:t>papaoutai</a:t>
                      </a:r>
                      <a:r>
                        <a:rPr lang="fr-FR" sz="1200" b="0" u="none" kern="1200" dirty="0" smtClean="0">
                          <a:solidFill>
                            <a:schemeClr val="tx1"/>
                          </a:solidFill>
                          <a:effectLst/>
                          <a:latin typeface="+mn-lt"/>
                          <a:ea typeface="+mn-ea"/>
                          <a:cs typeface="+mn-cs"/>
                        </a:rPr>
                        <a:t>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Où t'es, où t'es où, </a:t>
                      </a:r>
                      <a:r>
                        <a:rPr lang="fr-FR" sz="1200" b="0" u="none" kern="1200" dirty="0" err="1" smtClean="0">
                          <a:solidFill>
                            <a:schemeClr val="tx1"/>
                          </a:solidFill>
                          <a:effectLst/>
                          <a:latin typeface="+mn-lt"/>
                          <a:ea typeface="+mn-ea"/>
                          <a:cs typeface="+mn-cs"/>
                        </a:rPr>
                        <a:t>papaoutai</a:t>
                      </a:r>
                      <a:r>
                        <a:rPr lang="fr-FR" sz="1200" b="0" u="none" kern="1200" dirty="0" smtClean="0">
                          <a:solidFill>
                            <a:schemeClr val="tx1"/>
                          </a:solidFill>
                          <a:effectLst/>
                          <a:latin typeface="+mn-lt"/>
                          <a:ea typeface="+mn-ea"/>
                          <a:cs typeface="+mn-cs"/>
                        </a:rPr>
                        <a:t> ?</a:t>
                      </a:r>
                      <a:endParaRPr lang="en-GB" sz="1200" b="0" u="none" kern="1200" dirty="0" smtClean="0">
                        <a:solidFill>
                          <a:schemeClr val="tx1"/>
                        </a:solidFill>
                        <a:effectLst/>
                        <a:latin typeface="+mn-lt"/>
                        <a:ea typeface="+mn-ea"/>
                        <a:cs typeface="+mn-cs"/>
                      </a:endParaRPr>
                    </a:p>
                    <a:p>
                      <a:r>
                        <a:rPr lang="fr-FR" sz="1200" b="0" u="none" kern="1200" dirty="0" smtClean="0">
                          <a:solidFill>
                            <a:schemeClr val="tx1"/>
                          </a:solidFill>
                          <a:effectLst/>
                          <a:latin typeface="+mn-lt"/>
                          <a:ea typeface="+mn-ea"/>
                          <a:cs typeface="+mn-cs"/>
                        </a:rPr>
                        <a:t>[Couplet 2]</a:t>
                      </a:r>
                      <a:r>
                        <a:rPr lang="fr-FR" sz="1200" b="0" kern="1200" dirty="0" smtClean="0">
                          <a:solidFill>
                            <a:schemeClr val="tx1"/>
                          </a:solidFill>
                          <a:effectLst/>
                          <a:latin typeface="+mn-lt"/>
                          <a:ea typeface="+mn-ea"/>
                          <a:cs typeface="+mn-cs"/>
                        </a:rPr>
                        <a:t/>
                      </a:r>
                      <a:br>
                        <a:rPr lang="fr-FR" sz="1200" b="0" kern="1200" dirty="0" smtClean="0">
                          <a:solidFill>
                            <a:schemeClr val="tx1"/>
                          </a:solidFill>
                          <a:effectLst/>
                          <a:latin typeface="+mn-lt"/>
                          <a:ea typeface="+mn-ea"/>
                          <a:cs typeface="+mn-cs"/>
                        </a:rPr>
                      </a:br>
                      <a:r>
                        <a:rPr lang="fr-FR" sz="1200" b="0" kern="1200" dirty="0" smtClean="0">
                          <a:solidFill>
                            <a:schemeClr val="tx1"/>
                          </a:solidFill>
                          <a:effectLst/>
                          <a:latin typeface="+mn-lt"/>
                          <a:ea typeface="+mn-ea"/>
                          <a:cs typeface="+mn-cs"/>
                        </a:rPr>
                        <a:t>Quoi, qu'on y croit ou pas</a:t>
                      </a:r>
                      <a:br>
                        <a:rPr lang="fr-FR" sz="1200" b="0" kern="1200" dirty="0" smtClean="0">
                          <a:solidFill>
                            <a:schemeClr val="tx1"/>
                          </a:solidFill>
                          <a:effectLst/>
                          <a:latin typeface="+mn-lt"/>
                          <a:ea typeface="+mn-ea"/>
                          <a:cs typeface="+mn-cs"/>
                        </a:rPr>
                      </a:br>
                      <a:r>
                        <a:rPr lang="fr-FR" sz="1200" b="0" kern="1200" dirty="0" smtClean="0">
                          <a:solidFill>
                            <a:schemeClr val="tx1"/>
                          </a:solidFill>
                          <a:effectLst/>
                          <a:latin typeface="+mn-lt"/>
                          <a:ea typeface="+mn-ea"/>
                          <a:cs typeface="+mn-cs"/>
                        </a:rPr>
                        <a:t>Y aura bien un jour où on y croira plus</a:t>
                      </a:r>
                      <a:br>
                        <a:rPr lang="fr-FR" sz="1200" b="0" kern="1200" dirty="0" smtClean="0">
                          <a:solidFill>
                            <a:schemeClr val="tx1"/>
                          </a:solidFill>
                          <a:effectLst/>
                          <a:latin typeface="+mn-lt"/>
                          <a:ea typeface="+mn-ea"/>
                          <a:cs typeface="+mn-cs"/>
                        </a:rPr>
                      </a:br>
                      <a:r>
                        <a:rPr lang="fr-FR" sz="1200" b="0" kern="1200" dirty="0" smtClean="0">
                          <a:solidFill>
                            <a:schemeClr val="tx1"/>
                          </a:solidFill>
                          <a:effectLst/>
                          <a:latin typeface="+mn-lt"/>
                          <a:ea typeface="+mn-ea"/>
                          <a:cs typeface="+mn-cs"/>
                        </a:rPr>
                        <a:t>Un jour ou l'autre on sera tous papa</a:t>
                      </a:r>
                      <a:br>
                        <a:rPr lang="fr-FR" sz="1200" b="0" kern="1200" dirty="0" smtClean="0">
                          <a:solidFill>
                            <a:schemeClr val="tx1"/>
                          </a:solidFill>
                          <a:effectLst/>
                          <a:latin typeface="+mn-lt"/>
                          <a:ea typeface="+mn-ea"/>
                          <a:cs typeface="+mn-cs"/>
                        </a:rPr>
                      </a:br>
                      <a:r>
                        <a:rPr lang="fr-FR" sz="1200" b="0" kern="1200" dirty="0" smtClean="0">
                          <a:solidFill>
                            <a:schemeClr val="tx1"/>
                          </a:solidFill>
                          <a:effectLst/>
                          <a:latin typeface="+mn-lt"/>
                          <a:ea typeface="+mn-ea"/>
                          <a:cs typeface="+mn-cs"/>
                        </a:rPr>
                        <a:t>Et d'un jour à l'autre on aura disparu</a:t>
                      </a:r>
                      <a:br>
                        <a:rPr lang="fr-FR" sz="1200" b="0"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Serons-nous détestables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Serons-nous admirables ?</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Des géniteurs ou des génies ?</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Dites-nous qui donne naissance aux irresponsables ?</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Ah dites-nous qui, tient</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Tout le monde sait comment on fait les bébés</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Mais personne sait comment on fait des papas</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Monsieur Je-sais-tout en aurait hérité, c'est ça</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Faut l'sucer d'son pouce ou quoi ?</a:t>
                      </a:r>
                      <a:br>
                        <a:rPr lang="fr-FR" sz="1200" b="0" u="non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Dites-nous où c'est caché, ça doit</a:t>
                      </a:r>
                      <a:r>
                        <a:rPr lang="fr-FR" sz="1200" b="0" u="none" strike="noStrike" kern="1200" dirty="0" smtClean="0">
                          <a:solidFill>
                            <a:schemeClr val="tx1"/>
                          </a:solidFill>
                          <a:effectLst/>
                          <a:latin typeface="+mn-lt"/>
                          <a:ea typeface="+mn-ea"/>
                          <a:cs typeface="+mn-cs"/>
                        </a:rPr>
                        <a:t/>
                      </a:r>
                      <a:br>
                        <a:rPr lang="fr-FR" sz="1200" b="0" u="none" strike="noStrike" kern="1200" dirty="0" smtClean="0">
                          <a:solidFill>
                            <a:schemeClr val="tx1"/>
                          </a:solidFill>
                          <a:effectLst/>
                          <a:latin typeface="+mn-lt"/>
                          <a:ea typeface="+mn-ea"/>
                          <a:cs typeface="+mn-cs"/>
                        </a:rPr>
                      </a:br>
                      <a:r>
                        <a:rPr lang="fr-FR" sz="1200" b="0" u="none" kern="1200" dirty="0" smtClean="0">
                          <a:solidFill>
                            <a:schemeClr val="tx1"/>
                          </a:solidFill>
                          <a:effectLst/>
                          <a:latin typeface="+mn-lt"/>
                          <a:ea typeface="+mn-ea"/>
                          <a:cs typeface="+mn-cs"/>
                        </a:rPr>
                        <a:t>Faire au moins mille fois qu'on a, bouffé nos doigts</a:t>
                      </a:r>
                      <a:endParaRPr lang="en-GB" sz="1200" b="0" u="none" dirty="0">
                        <a:solidFill>
                          <a:schemeClr val="tx1"/>
                        </a:solidFill>
                      </a:endParaRPr>
                    </a:p>
                  </a:txBody>
                  <a:tcP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22" name="Group 14"/>
          <p:cNvGraphicFramePr>
            <a:graphicFrameLocks noGrp="1"/>
          </p:cNvGraphicFramePr>
          <p:nvPr/>
        </p:nvGraphicFramePr>
        <p:xfrm>
          <a:off x="3068638" y="250825"/>
          <a:ext cx="3600450" cy="27432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3</a:t>
                      </a:r>
                    </a:p>
                  </a:txBody>
                  <a:tcPr horzOverflow="overflow">
                    <a:lnL>
                      <a:noFill/>
                    </a:lnL>
                    <a:lnR>
                      <a:noFill/>
                    </a:lnR>
                    <a:lnT>
                      <a:noFill/>
                    </a:lnT>
                    <a:lnB>
                      <a:noFill/>
                    </a:lnB>
                    <a:lnTlToBr>
                      <a:noFill/>
                    </a:lnTlToBr>
                    <a:lnBlToTr>
                      <a:noFill/>
                    </a:lnBlToTr>
                    <a:solidFill>
                      <a:srgbClr val="17375E"/>
                    </a:solidFill>
                  </a:tcPr>
                </a:tc>
              </a:tr>
            </a:tbl>
          </a:graphicData>
        </a:graphic>
      </p:graphicFrame>
      <p:sp>
        <p:nvSpPr>
          <p:cNvPr id="41992" name="TextBox 1"/>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latin typeface="Calibri" pitchFamily="34" charset="0"/>
              </a:rPr>
              <a:t>N°1 / Octobre – Novembre 2013</a:t>
            </a:r>
          </a:p>
        </p:txBody>
      </p:sp>
      <p:sp>
        <p:nvSpPr>
          <p:cNvPr id="41993" name="Rectangle 2"/>
          <p:cNvSpPr>
            <a:spLocks noChangeArrowheads="1"/>
          </p:cNvSpPr>
          <p:nvPr/>
        </p:nvSpPr>
        <p:spPr bwMode="auto">
          <a:xfrm>
            <a:off x="404813" y="611188"/>
            <a:ext cx="3352800" cy="5324475"/>
          </a:xfrm>
          <a:prstGeom prst="rect">
            <a:avLst/>
          </a:prstGeom>
          <a:noFill/>
          <a:ln w="9525">
            <a:noFill/>
            <a:miter lim="800000"/>
            <a:headEnd/>
            <a:tailEnd/>
          </a:ln>
        </p:spPr>
        <p:txBody>
          <a:bodyPr>
            <a:spAutoFit/>
          </a:bodyPr>
          <a:lstStyle/>
          <a:p>
            <a:pPr algn="just"/>
            <a:r>
              <a:rPr lang="fr-FR" sz="1600" b="1">
                <a:solidFill>
                  <a:srgbClr val="CC0053"/>
                </a:solidFill>
                <a:latin typeface="Calibri" pitchFamily="34" charset="0"/>
              </a:rPr>
              <a:t>Quelques mots sur Stromae :</a:t>
            </a:r>
            <a:endParaRPr lang="en-GB" sz="1600" b="1">
              <a:solidFill>
                <a:srgbClr val="CC0053"/>
              </a:solidFill>
              <a:latin typeface="Calibri" pitchFamily="34" charset="0"/>
            </a:endParaRPr>
          </a:p>
          <a:p>
            <a:pPr algn="just"/>
            <a:endParaRPr lang="fr-FR" sz="1200" b="1">
              <a:latin typeface="Calibri" pitchFamily="34" charset="0"/>
            </a:endParaRPr>
          </a:p>
          <a:p>
            <a:pPr algn="just"/>
            <a:r>
              <a:rPr lang="fr-FR" sz="1200" b="1">
                <a:latin typeface="Calibri" pitchFamily="34" charset="0"/>
              </a:rPr>
              <a:t>Stromae</a:t>
            </a:r>
            <a:r>
              <a:rPr lang="fr-FR" sz="1200" baseline="30000">
                <a:latin typeface="Calibri" pitchFamily="34" charset="0"/>
              </a:rPr>
              <a:t> </a:t>
            </a:r>
            <a:r>
              <a:rPr lang="fr-FR" sz="1200">
                <a:latin typeface="Calibri" pitchFamily="34" charset="0"/>
              </a:rPr>
              <a:t>de son vrai nom </a:t>
            </a:r>
            <a:r>
              <a:rPr lang="fr-FR" sz="1200" b="1">
                <a:latin typeface="Calibri" pitchFamily="34" charset="0"/>
              </a:rPr>
              <a:t>Paul Van Haver</a:t>
            </a:r>
            <a:r>
              <a:rPr lang="fr-FR" sz="1200">
                <a:latin typeface="Calibri" pitchFamily="34" charset="0"/>
              </a:rPr>
              <a:t>, né le 12 mars 1985 à Bruxelles, est un auteur-compositeur-interprète de hip-hop, de musique électronique et de chanson française, belge d'origine rwandaise. </a:t>
            </a:r>
            <a:endParaRPr lang="en-GB" sz="1200">
              <a:latin typeface="Calibri" pitchFamily="34" charset="0"/>
            </a:endParaRPr>
          </a:p>
          <a:p>
            <a:pPr algn="just"/>
            <a:r>
              <a:rPr lang="fr-FR" sz="1200">
                <a:latin typeface="Calibri" pitchFamily="34" charset="0"/>
              </a:rPr>
              <a:t>Il est né d'une mère belge et d'un père rwandais architecte, parti rapidement après sa naissance et mort au cours du génocide rwandais. Son père ne l'a pas reconnu. Enfant, il ne le rencontre qu'à quelques reprises. Au milieu des années 1990, alors que la famille n'a plus de nouvelle du père, un appel leur annonce son décès quelques mois auparavant dans la région des Grands Lacs en Afrique. Sa mère élève seule une fratrie de quatre fils et une fille à Bruxelles puis en périphérie. À l'âge de onze ans, Stromae commence à s'intéresser à la musique et s'inscrit à l'Académie musicale de Jette pour prendre des cours de solfège et de batterie. </a:t>
            </a:r>
            <a:endParaRPr lang="en-GB" sz="1200">
              <a:latin typeface="Calibri" pitchFamily="34" charset="0"/>
            </a:endParaRPr>
          </a:p>
          <a:p>
            <a:pPr algn="just"/>
            <a:r>
              <a:rPr lang="fr-FR" sz="1200">
                <a:latin typeface="Calibri" pitchFamily="34" charset="0"/>
              </a:rPr>
              <a:t>En 2000, il choisit le pseudonyme Opsmaestro pour commencer dans le monde du rap. Il explique dans une interview que l'album </a:t>
            </a:r>
            <a:r>
              <a:rPr lang="fr-FR" sz="1200" i="1">
                <a:latin typeface="Calibri" pitchFamily="34" charset="0"/>
              </a:rPr>
              <a:t>Temps mort</a:t>
            </a:r>
            <a:r>
              <a:rPr lang="fr-FR" sz="1200">
                <a:latin typeface="Calibri" pitchFamily="34" charset="0"/>
              </a:rPr>
              <a:t> du rappeur français Booba l'a beaucoup influencé. Son pseudonyme étant similaire à celui d'un autre artiste, il en change et opte pour Stromae, qui correspond à Maestro en verlan.</a:t>
            </a:r>
            <a:endParaRPr lang="en-GB" sz="1200">
              <a:latin typeface="Calibri" pitchFamily="34" charset="0"/>
            </a:endParaRPr>
          </a:p>
        </p:txBody>
      </p:sp>
      <p:sp>
        <p:nvSpPr>
          <p:cNvPr id="41994" name="Rectangle 4"/>
          <p:cNvSpPr>
            <a:spLocks noChangeArrowheads="1"/>
          </p:cNvSpPr>
          <p:nvPr/>
        </p:nvSpPr>
        <p:spPr bwMode="auto">
          <a:xfrm>
            <a:off x="377825" y="6059488"/>
            <a:ext cx="6291263" cy="2554287"/>
          </a:xfrm>
          <a:prstGeom prst="rect">
            <a:avLst/>
          </a:prstGeom>
          <a:noFill/>
          <a:ln w="9525">
            <a:noFill/>
            <a:miter lim="800000"/>
            <a:headEnd/>
            <a:tailEnd/>
          </a:ln>
        </p:spPr>
        <p:txBody>
          <a:bodyPr>
            <a:spAutoFit/>
          </a:bodyPr>
          <a:lstStyle/>
          <a:p>
            <a:r>
              <a:rPr lang="el-GR" sz="1600" b="1">
                <a:solidFill>
                  <a:srgbClr val="CC0053"/>
                </a:solidFill>
                <a:latin typeface="Calibri" pitchFamily="34" charset="0"/>
              </a:rPr>
              <a:t>Récompenses</a:t>
            </a:r>
            <a:r>
              <a:rPr lang="en-GB" sz="1600" b="1">
                <a:solidFill>
                  <a:srgbClr val="CC0053"/>
                </a:solidFill>
                <a:latin typeface="Calibri" pitchFamily="34" charset="0"/>
              </a:rPr>
              <a:t>:</a:t>
            </a:r>
          </a:p>
          <a:p>
            <a:endParaRPr lang="en-GB" sz="800" b="1" i="1">
              <a:solidFill>
                <a:srgbClr val="CC0053"/>
              </a:solidFill>
              <a:latin typeface="Calibri" pitchFamily="34" charset="0"/>
            </a:endParaRPr>
          </a:p>
          <a:p>
            <a:r>
              <a:rPr lang="el-GR" sz="1200">
                <a:latin typeface="Calibri" pitchFamily="34" charset="0"/>
              </a:rPr>
              <a:t>2009 : NRJ Music Awards « Révélation musicale belge francophone 2009 »</a:t>
            </a:r>
            <a:endParaRPr lang="en-GB" sz="1200">
              <a:latin typeface="Calibri" pitchFamily="34" charset="0"/>
            </a:endParaRPr>
          </a:p>
          <a:p>
            <a:r>
              <a:rPr lang="fr-FR" sz="1200">
                <a:latin typeface="Calibri" pitchFamily="34" charset="0"/>
              </a:rPr>
              <a:t>2010 : Music Industry Awards « Hit de l'année pour </a:t>
            </a:r>
            <a:r>
              <a:rPr lang="fr-FR" sz="1200" i="1">
                <a:latin typeface="Calibri" pitchFamily="34" charset="0"/>
              </a:rPr>
              <a:t>Alors on danse</a:t>
            </a:r>
            <a:r>
              <a:rPr lang="fr-FR" sz="1200">
                <a:latin typeface="Calibri" pitchFamily="34" charset="0"/>
              </a:rPr>
              <a:t> »</a:t>
            </a:r>
            <a:endParaRPr lang="en-GB" sz="1200">
              <a:latin typeface="Calibri" pitchFamily="34" charset="0"/>
            </a:endParaRPr>
          </a:p>
          <a:p>
            <a:r>
              <a:rPr lang="el-GR" sz="1200">
                <a:latin typeface="Calibri" pitchFamily="34" charset="0"/>
              </a:rPr>
              <a:t>2011 : Association européenne des brass bands</a:t>
            </a:r>
            <a:endParaRPr lang="en-GB" sz="1200">
              <a:latin typeface="Calibri" pitchFamily="34" charset="0"/>
            </a:endParaRPr>
          </a:p>
          <a:p>
            <a:r>
              <a:rPr lang="fr-FR" sz="1200">
                <a:latin typeface="Calibri" pitchFamily="34" charset="0"/>
              </a:rPr>
              <a:t>2011 : Victoires de la musique  « Album de musiques électroniques ou dance de l’année avec </a:t>
            </a:r>
            <a:r>
              <a:rPr lang="fr-FR" sz="1200" i="1">
                <a:latin typeface="Calibri" pitchFamily="34" charset="0"/>
              </a:rPr>
              <a:t>Cheese</a:t>
            </a:r>
            <a:r>
              <a:rPr lang="fr-FR" sz="1200">
                <a:latin typeface="Calibri" pitchFamily="34" charset="0"/>
              </a:rPr>
              <a:t> »</a:t>
            </a:r>
            <a:endParaRPr lang="en-GB" sz="1200">
              <a:latin typeface="Calibri" pitchFamily="34" charset="0"/>
            </a:endParaRPr>
          </a:p>
          <a:p>
            <a:r>
              <a:rPr lang="fr-FR" sz="1200">
                <a:latin typeface="Calibri" pitchFamily="34" charset="0"/>
              </a:rPr>
              <a:t>2011 : Ultratop Download Award « Artiste le plus téléchargé en 2010 en Belgique »</a:t>
            </a:r>
            <a:endParaRPr lang="en-GB" sz="1200">
              <a:latin typeface="Calibri" pitchFamily="34" charset="0"/>
            </a:endParaRPr>
          </a:p>
          <a:p>
            <a:r>
              <a:rPr lang="fr-FR" sz="1200">
                <a:latin typeface="Calibri" pitchFamily="34" charset="0"/>
              </a:rPr>
              <a:t>2011 : Octave de la musique « Artiste de l'année » et « Spectacle de l'année »</a:t>
            </a:r>
            <a:endParaRPr lang="en-GB" sz="1200">
              <a:latin typeface="Calibri" pitchFamily="34" charset="0"/>
            </a:endParaRPr>
          </a:p>
          <a:p>
            <a:r>
              <a:rPr lang="fr-FR" sz="1200">
                <a:latin typeface="Calibri" pitchFamily="34" charset="0"/>
              </a:rPr>
              <a:t>2012 : ADISQ « Artiste francophone s’étant le plus illustré au Québec »</a:t>
            </a:r>
            <a:endParaRPr lang="en-GB" sz="1200">
              <a:latin typeface="Calibri" pitchFamily="34" charset="0"/>
            </a:endParaRPr>
          </a:p>
          <a:p>
            <a:r>
              <a:rPr lang="fr-FR" sz="1200">
                <a:latin typeface="Calibri" pitchFamily="34" charset="0"/>
              </a:rPr>
              <a:t> </a:t>
            </a:r>
            <a:endParaRPr lang="en-GB" sz="1200">
              <a:latin typeface="Calibri" pitchFamily="34" charset="0"/>
            </a:endParaRPr>
          </a:p>
          <a:p>
            <a:r>
              <a:rPr lang="fr-FR" sz="1200">
                <a:latin typeface="Calibri" pitchFamily="34" charset="0"/>
              </a:rPr>
              <a:t>Vous pouvez trouver des informations sur ses chansons et ses concerts sur son site officiel </a:t>
            </a:r>
            <a:r>
              <a:rPr lang="fr-FR" sz="1200" u="sng">
                <a:latin typeface="Calibri" pitchFamily="34" charset="0"/>
              </a:rPr>
              <a:t>http://stromae.net/</a:t>
            </a:r>
            <a:r>
              <a:rPr lang="fr-FR" sz="1200">
                <a:latin typeface="Calibri" pitchFamily="34" charset="0"/>
              </a:rPr>
              <a:t>. </a:t>
            </a:r>
            <a:endParaRPr lang="en-GB" sz="1200">
              <a:latin typeface="Calibri" pitchFamily="34" charset="0"/>
            </a:endParaRPr>
          </a:p>
        </p:txBody>
      </p:sp>
      <p:sp>
        <p:nvSpPr>
          <p:cNvPr id="41995" name="Rectangle 6"/>
          <p:cNvSpPr>
            <a:spLocks noChangeArrowheads="1"/>
          </p:cNvSpPr>
          <p:nvPr/>
        </p:nvSpPr>
        <p:spPr bwMode="auto">
          <a:xfrm>
            <a:off x="4159250" y="4859338"/>
            <a:ext cx="2433638" cy="1354137"/>
          </a:xfrm>
          <a:prstGeom prst="rect">
            <a:avLst/>
          </a:prstGeom>
          <a:noFill/>
          <a:ln w="9525">
            <a:noFill/>
            <a:miter lim="800000"/>
            <a:headEnd/>
            <a:tailEnd/>
          </a:ln>
        </p:spPr>
        <p:txBody>
          <a:bodyPr>
            <a:spAutoFit/>
          </a:bodyPr>
          <a:lstStyle/>
          <a:p>
            <a:r>
              <a:rPr lang="fr-FR" b="1" i="1">
                <a:solidFill>
                  <a:srgbClr val="CC0053"/>
                </a:solidFill>
                <a:latin typeface="Calibri" pitchFamily="34" charset="0"/>
              </a:rPr>
              <a:t>Cheese</a:t>
            </a:r>
            <a:r>
              <a:rPr lang="fr-FR" b="1">
                <a:solidFill>
                  <a:srgbClr val="CC0053"/>
                </a:solidFill>
                <a:latin typeface="Calibri" pitchFamily="34" charset="0"/>
              </a:rPr>
              <a:t> :  </a:t>
            </a:r>
          </a:p>
          <a:p>
            <a:r>
              <a:rPr lang="fr-FR" sz="1400" b="1">
                <a:solidFill>
                  <a:srgbClr val="CC0053"/>
                </a:solidFill>
                <a:latin typeface="Calibri" pitchFamily="34" charset="0"/>
              </a:rPr>
              <a:t>premier album (2010)</a:t>
            </a:r>
            <a:endParaRPr lang="en-GB" sz="1400" b="1">
              <a:solidFill>
                <a:srgbClr val="CC0053"/>
              </a:solidFill>
              <a:latin typeface="Calibri" pitchFamily="34" charset="0"/>
            </a:endParaRPr>
          </a:p>
          <a:p>
            <a:endParaRPr lang="fr-FR" b="1" i="1">
              <a:solidFill>
                <a:srgbClr val="CC0053"/>
              </a:solidFill>
              <a:latin typeface="Calibri" pitchFamily="34" charset="0"/>
            </a:endParaRPr>
          </a:p>
          <a:p>
            <a:r>
              <a:rPr lang="fr-FR" b="1" i="1">
                <a:solidFill>
                  <a:srgbClr val="CC0053"/>
                </a:solidFill>
                <a:latin typeface="Calibri" pitchFamily="34" charset="0"/>
              </a:rPr>
              <a:t>Racine carrée </a:t>
            </a:r>
            <a:r>
              <a:rPr lang="fr-FR" b="1">
                <a:solidFill>
                  <a:srgbClr val="CC0053"/>
                </a:solidFill>
                <a:latin typeface="Calibri" pitchFamily="34" charset="0"/>
              </a:rPr>
              <a:t>: </a:t>
            </a:r>
          </a:p>
          <a:p>
            <a:r>
              <a:rPr lang="fr-FR" sz="1400" b="1">
                <a:solidFill>
                  <a:srgbClr val="CC0053"/>
                </a:solidFill>
                <a:latin typeface="Calibri" pitchFamily="34" charset="0"/>
              </a:rPr>
              <a:t>deuxième album (2013)</a:t>
            </a:r>
            <a:endParaRPr lang="en-GB" sz="1400" b="1">
              <a:solidFill>
                <a:srgbClr val="CC0053"/>
              </a:solidFill>
              <a:latin typeface="Calibri" pitchFamily="34" charset="0"/>
            </a:endParaRPr>
          </a:p>
        </p:txBody>
      </p:sp>
      <p:pic>
        <p:nvPicPr>
          <p:cNvPr id="41996" name="Picture 7" descr="http://farm5.staticflickr.com/4088/5034320724_8420a677d5_o.jpg"/>
          <p:cNvPicPr>
            <a:picLocks noChangeAspect="1" noChangeArrowheads="1"/>
          </p:cNvPicPr>
          <p:nvPr/>
        </p:nvPicPr>
        <p:blipFill>
          <a:blip r:embed="rId2" cstate="print"/>
          <a:srcRect/>
          <a:stretch>
            <a:fillRect/>
          </a:stretch>
        </p:blipFill>
        <p:spPr bwMode="auto">
          <a:xfrm>
            <a:off x="4029075" y="788988"/>
            <a:ext cx="2576513" cy="3711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48" name="Group 16"/>
          <p:cNvGraphicFramePr>
            <a:graphicFrameLocks noGrp="1"/>
          </p:cNvGraphicFramePr>
          <p:nvPr/>
        </p:nvGraphicFramePr>
        <p:xfrm>
          <a:off x="188913" y="250825"/>
          <a:ext cx="3600450" cy="27432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4</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
        <p:nvSpPr>
          <p:cNvPr id="43016" name="Rectangle 1"/>
          <p:cNvSpPr>
            <a:spLocks noChangeArrowheads="1"/>
          </p:cNvSpPr>
          <p:nvPr/>
        </p:nvSpPr>
        <p:spPr bwMode="auto">
          <a:xfrm>
            <a:off x="204788" y="755650"/>
            <a:ext cx="6264275" cy="338138"/>
          </a:xfrm>
          <a:prstGeom prst="rect">
            <a:avLst/>
          </a:prstGeom>
          <a:noFill/>
          <a:ln w="9525">
            <a:noFill/>
            <a:miter lim="800000"/>
            <a:headEnd/>
            <a:tailEnd/>
          </a:ln>
        </p:spPr>
        <p:txBody>
          <a:bodyPr>
            <a:spAutoFit/>
          </a:bodyPr>
          <a:lstStyle/>
          <a:p>
            <a:pPr algn="just"/>
            <a:r>
              <a:rPr lang="fr-FR" sz="1600" b="1">
                <a:solidFill>
                  <a:srgbClr val="CC0053"/>
                </a:solidFill>
                <a:latin typeface="Calibri" pitchFamily="34" charset="0"/>
              </a:rPr>
              <a:t>Nos impressions sur Stromae:</a:t>
            </a:r>
            <a:endParaRPr lang="en-GB" sz="1600" b="1">
              <a:solidFill>
                <a:srgbClr val="CC0053"/>
              </a:solidFill>
              <a:latin typeface="Calibri" pitchFamily="34" charset="0"/>
            </a:endParaRPr>
          </a:p>
        </p:txBody>
      </p:sp>
      <p:sp>
        <p:nvSpPr>
          <p:cNvPr id="43017" name="Rectangle 2"/>
          <p:cNvSpPr>
            <a:spLocks noChangeArrowheads="1"/>
          </p:cNvSpPr>
          <p:nvPr/>
        </p:nvSpPr>
        <p:spPr bwMode="auto">
          <a:xfrm>
            <a:off x="260350" y="7380288"/>
            <a:ext cx="4176713" cy="1200150"/>
          </a:xfrm>
          <a:prstGeom prst="rect">
            <a:avLst/>
          </a:prstGeom>
          <a:noFill/>
          <a:ln w="9525">
            <a:noFill/>
            <a:miter lim="800000"/>
            <a:headEnd/>
            <a:tailEnd/>
          </a:ln>
        </p:spPr>
        <p:txBody>
          <a:bodyPr>
            <a:spAutoFit/>
          </a:bodyPr>
          <a:lstStyle/>
          <a:p>
            <a:r>
              <a:rPr lang="fr-FR" sz="1200">
                <a:latin typeface="Calibri" pitchFamily="34" charset="0"/>
              </a:rPr>
              <a:t>Sitographie :</a:t>
            </a:r>
          </a:p>
          <a:p>
            <a:r>
              <a:rPr lang="fr-FR" sz="1200" u="sng">
                <a:latin typeface="Calibri" pitchFamily="34" charset="0"/>
                <a:hlinkClick r:id="rId2"/>
              </a:rPr>
              <a:t>http://rapgenius.com/Stromae-papaoutai-lyrics</a:t>
            </a:r>
            <a:r>
              <a:rPr lang="fr-FR" sz="1200">
                <a:latin typeface="Calibri" pitchFamily="34" charset="0"/>
              </a:rPr>
              <a:t> (paroles)</a:t>
            </a:r>
            <a:endParaRPr lang="en-GB" sz="1200">
              <a:latin typeface="Calibri" pitchFamily="34" charset="0"/>
            </a:endParaRPr>
          </a:p>
          <a:p>
            <a:r>
              <a:rPr lang="fr-FR" sz="1200" u="sng">
                <a:latin typeface="Calibri" pitchFamily="34" charset="0"/>
                <a:hlinkClick r:id="rId3"/>
              </a:rPr>
              <a:t>http://www.youtube.com/watch?v=oiKj0Z_Xnjc</a:t>
            </a:r>
            <a:r>
              <a:rPr lang="fr-FR" sz="1200">
                <a:latin typeface="Calibri" pitchFamily="34" charset="0"/>
              </a:rPr>
              <a:t> (clip vidéo)</a:t>
            </a:r>
            <a:endParaRPr lang="en-GB" sz="1200">
              <a:latin typeface="Calibri" pitchFamily="34" charset="0"/>
            </a:endParaRPr>
          </a:p>
          <a:p>
            <a:r>
              <a:rPr lang="fr-FR" sz="1200" u="sng">
                <a:latin typeface="Calibri" pitchFamily="34" charset="0"/>
                <a:hlinkClick r:id="rId4"/>
              </a:rPr>
              <a:t>http://fr.wikipedia.org/wiki/Stromae</a:t>
            </a:r>
            <a:r>
              <a:rPr lang="fr-FR" sz="1200">
                <a:latin typeface="Calibri" pitchFamily="34" charset="0"/>
              </a:rPr>
              <a:t> (informations)</a:t>
            </a:r>
            <a:endParaRPr lang="en-GB" sz="1200">
              <a:latin typeface="Calibri" pitchFamily="34" charset="0"/>
            </a:endParaRPr>
          </a:p>
          <a:p>
            <a:r>
              <a:rPr lang="fr-FR" sz="1200" u="sng">
                <a:latin typeface="Calibri" pitchFamily="34" charset="0"/>
                <a:hlinkClick r:id="rId5"/>
              </a:rPr>
              <a:t>http://stromae.net/</a:t>
            </a:r>
            <a:r>
              <a:rPr lang="fr-FR" sz="1200">
                <a:latin typeface="Calibri" pitchFamily="34" charset="0"/>
              </a:rPr>
              <a:t> (site officiel)</a:t>
            </a:r>
            <a:endParaRPr lang="en-GB" sz="1200">
              <a:latin typeface="Calibri" pitchFamily="34" charset="0"/>
            </a:endParaRPr>
          </a:p>
          <a:p>
            <a:r>
              <a:rPr lang="fr-FR" sz="1200" u="sng">
                <a:latin typeface="Calibri" pitchFamily="34" charset="0"/>
                <a:hlinkClick r:id="rId6"/>
              </a:rPr>
              <a:t>http://www.youtube.com/watch?v=uoRp5cYwXOI</a:t>
            </a:r>
            <a:r>
              <a:rPr lang="fr-FR" sz="1200">
                <a:latin typeface="Calibri" pitchFamily="34" charset="0"/>
              </a:rPr>
              <a:t> (Les guignols)</a:t>
            </a:r>
            <a:endParaRPr lang="en-GB" sz="1200">
              <a:latin typeface="Calibri" pitchFamily="34" charset="0"/>
            </a:endParaRPr>
          </a:p>
        </p:txBody>
      </p:sp>
      <p:sp>
        <p:nvSpPr>
          <p:cNvPr id="43018" name="Rectangle 4"/>
          <p:cNvSpPr>
            <a:spLocks noChangeArrowheads="1"/>
          </p:cNvSpPr>
          <p:nvPr/>
        </p:nvSpPr>
        <p:spPr bwMode="auto">
          <a:xfrm>
            <a:off x="260350" y="6443663"/>
            <a:ext cx="6264275" cy="831850"/>
          </a:xfrm>
          <a:prstGeom prst="rect">
            <a:avLst/>
          </a:prstGeom>
          <a:noFill/>
          <a:ln w="9525">
            <a:noFill/>
            <a:miter lim="800000"/>
            <a:headEnd/>
            <a:tailEnd/>
          </a:ln>
        </p:spPr>
        <p:txBody>
          <a:bodyPr>
            <a:spAutoFit/>
          </a:bodyPr>
          <a:lstStyle/>
          <a:p>
            <a:r>
              <a:rPr lang="fr-FR" sz="1200">
                <a:latin typeface="Calibri" pitchFamily="34" charset="0"/>
              </a:rPr>
              <a:t>Si vous voulez, vous pouvez voir également la parodie de Papaoutai par Les Guignols (l’émission satirique française) dont le titre est « Emploioutai » sur YouTube. (</a:t>
            </a:r>
            <a:r>
              <a:rPr lang="fr-FR" sz="1200" u="sng">
                <a:latin typeface="Calibri" pitchFamily="34" charset="0"/>
                <a:hlinkClick r:id="rId6"/>
              </a:rPr>
              <a:t>http://www.youtube.com/watch?v=uoRp5cYwXOI</a:t>
            </a:r>
            <a:r>
              <a:rPr lang="fr-FR" sz="1200" u="sng">
                <a:latin typeface="Calibri" pitchFamily="34" charset="0"/>
              </a:rPr>
              <a:t>)</a:t>
            </a:r>
            <a:r>
              <a:rPr lang="fr-FR" sz="1200">
                <a:latin typeface="Calibri" pitchFamily="34" charset="0"/>
              </a:rPr>
              <a:t> </a:t>
            </a:r>
          </a:p>
          <a:p>
            <a:r>
              <a:rPr lang="fr-FR" sz="1200">
                <a:latin typeface="Calibri" pitchFamily="34" charset="0"/>
              </a:rPr>
              <a:t>Le thème, comme vous pouvez comprendre est la crise actuelle et le chômage.</a:t>
            </a:r>
            <a:endParaRPr lang="en-GB" sz="1200">
              <a:latin typeface="Calibri" pitchFamily="34" charset="0"/>
            </a:endParaRPr>
          </a:p>
        </p:txBody>
      </p:sp>
      <p:sp>
        <p:nvSpPr>
          <p:cNvPr id="43019" name="Rectangle 9"/>
          <p:cNvSpPr>
            <a:spLocks noChangeArrowheads="1"/>
          </p:cNvSpPr>
          <p:nvPr/>
        </p:nvSpPr>
        <p:spPr bwMode="auto">
          <a:xfrm>
            <a:off x="260350" y="4427538"/>
            <a:ext cx="6408738" cy="1939925"/>
          </a:xfrm>
          <a:prstGeom prst="rect">
            <a:avLst/>
          </a:prstGeom>
          <a:noFill/>
          <a:ln w="9525">
            <a:noFill/>
            <a:miter lim="800000"/>
            <a:headEnd/>
            <a:tailEnd/>
          </a:ln>
        </p:spPr>
        <p:txBody>
          <a:bodyPr>
            <a:spAutoFit/>
          </a:bodyPr>
          <a:lstStyle/>
          <a:p>
            <a:pPr algn="just"/>
            <a:r>
              <a:rPr lang="fr-FR" sz="1200">
                <a:latin typeface="Calibri" pitchFamily="34" charset="0"/>
              </a:rPr>
              <a:t>Ses chansons sont très belles parce qu‘elles ont un sentiment particulier et parce qu'elles reflètent les sentiments de celui qui les a écrites. La façon dont tout le monde veut s’exprimer est différente. Dans la chanson </a:t>
            </a:r>
            <a:r>
              <a:rPr lang="fr-FR" sz="1200" i="1">
                <a:latin typeface="Calibri" pitchFamily="34" charset="0"/>
              </a:rPr>
              <a:t>papaoutai</a:t>
            </a:r>
            <a:r>
              <a:rPr lang="fr-FR" sz="1200">
                <a:latin typeface="Calibri" pitchFamily="34" charset="0"/>
              </a:rPr>
              <a:t>,</a:t>
            </a:r>
            <a:r>
              <a:rPr lang="fr-FR" sz="1200" i="1">
                <a:latin typeface="Calibri" pitchFamily="34" charset="0"/>
              </a:rPr>
              <a:t> </a:t>
            </a:r>
            <a:r>
              <a:rPr lang="fr-FR" sz="1200">
                <a:latin typeface="Calibri" pitchFamily="34" charset="0"/>
              </a:rPr>
              <a:t>Stromae exprime probablement sa douleur pour son père.</a:t>
            </a:r>
            <a:br>
              <a:rPr lang="fr-FR" sz="1200">
                <a:latin typeface="Calibri" pitchFamily="34" charset="0"/>
              </a:rPr>
            </a:br>
            <a:r>
              <a:rPr lang="fr-FR" sz="1200">
                <a:latin typeface="Calibri" pitchFamily="34" charset="0"/>
              </a:rPr>
              <a:t>Stromae est l'un des meilleurs chanteurs pour les émotions.</a:t>
            </a:r>
            <a:endParaRPr lang="en-GB" sz="1200">
              <a:latin typeface="Calibri" pitchFamily="34" charset="0"/>
            </a:endParaRPr>
          </a:p>
          <a:p>
            <a:pPr algn="just"/>
            <a:r>
              <a:rPr lang="fr-FR" sz="1200">
                <a:latin typeface="Calibri" pitchFamily="34" charset="0"/>
              </a:rPr>
              <a:t> </a:t>
            </a:r>
            <a:endParaRPr lang="en-GB" sz="1200">
              <a:latin typeface="Calibri" pitchFamily="34" charset="0"/>
            </a:endParaRPr>
          </a:p>
          <a:p>
            <a:pPr algn="just"/>
            <a:r>
              <a:rPr lang="fr-FR" sz="1200">
                <a:latin typeface="Calibri" pitchFamily="34" charset="0"/>
              </a:rPr>
              <a:t>Stromae est un des chanteurs les plus populaires de la France et de la Belgique et j’ai aimé son premier album parce qu’il était plein d’émotion !</a:t>
            </a:r>
            <a:endParaRPr lang="en-GB" sz="1200">
              <a:latin typeface="Calibri" pitchFamily="34" charset="0"/>
            </a:endParaRPr>
          </a:p>
          <a:p>
            <a:pPr algn="just"/>
            <a:r>
              <a:rPr lang="fr-FR" sz="1200">
                <a:latin typeface="Calibri" pitchFamily="34" charset="0"/>
              </a:rPr>
              <a:t> </a:t>
            </a:r>
            <a:endParaRPr lang="en-GB" sz="1200">
              <a:latin typeface="Calibri" pitchFamily="34" charset="0"/>
            </a:endParaRPr>
          </a:p>
          <a:p>
            <a:pPr algn="just"/>
            <a:r>
              <a:rPr lang="fr-FR" sz="1200">
                <a:latin typeface="Calibri" pitchFamily="34" charset="0"/>
              </a:rPr>
              <a:t>Ce qui m’a impressionné le plus était le thème du clip vidéo ! Son père était comme une poupée, tandis qu’il voulait avoir un vrai père.</a:t>
            </a:r>
            <a:r>
              <a:rPr lang="en-GB" sz="1200">
                <a:latin typeface="Calibri" pitchFamily="34" charset="0"/>
              </a:rPr>
              <a:t> </a:t>
            </a:r>
          </a:p>
        </p:txBody>
      </p:sp>
      <p:pic>
        <p:nvPicPr>
          <p:cNvPr id="43020" name="Picture 10" descr="http://farm3.staticflickr.com/2829/8754139710_e32cc6e61d_o.jpg"/>
          <p:cNvPicPr>
            <a:picLocks noChangeAspect="1" noChangeArrowheads="1"/>
          </p:cNvPicPr>
          <p:nvPr/>
        </p:nvPicPr>
        <p:blipFill>
          <a:blip r:embed="rId7" cstate="print"/>
          <a:srcRect/>
          <a:stretch>
            <a:fillRect/>
          </a:stretch>
        </p:blipFill>
        <p:spPr bwMode="auto">
          <a:xfrm>
            <a:off x="260350" y="1187450"/>
            <a:ext cx="2741613" cy="3009900"/>
          </a:xfrm>
          <a:prstGeom prst="rect">
            <a:avLst/>
          </a:prstGeom>
          <a:noFill/>
          <a:ln w="9525">
            <a:noFill/>
            <a:miter lim="800000"/>
            <a:headEnd/>
            <a:tailEnd/>
          </a:ln>
        </p:spPr>
      </p:pic>
      <p:sp>
        <p:nvSpPr>
          <p:cNvPr id="43021" name="Rectangle 11"/>
          <p:cNvSpPr>
            <a:spLocks noChangeArrowheads="1"/>
          </p:cNvSpPr>
          <p:nvPr/>
        </p:nvSpPr>
        <p:spPr bwMode="auto">
          <a:xfrm>
            <a:off x="3167063" y="903288"/>
            <a:ext cx="3430587" cy="3355975"/>
          </a:xfrm>
          <a:prstGeom prst="rect">
            <a:avLst/>
          </a:prstGeom>
          <a:noFill/>
          <a:ln w="9525">
            <a:noFill/>
            <a:miter lim="800000"/>
            <a:headEnd/>
            <a:tailEnd/>
          </a:ln>
        </p:spPr>
        <p:txBody>
          <a:bodyPr>
            <a:spAutoFit/>
          </a:bodyPr>
          <a:lstStyle/>
          <a:p>
            <a:pPr algn="just"/>
            <a:r>
              <a:rPr lang="fr-FR" sz="1200">
                <a:latin typeface="Calibri" pitchFamily="34" charset="0"/>
              </a:rPr>
              <a:t>A  mon avis, Stromae est un grand artiste, très talentueux! J'aime la plupart de ses chansons, mais ma chanson préférée est le hit </a:t>
            </a:r>
            <a:r>
              <a:rPr lang="fr-FR" sz="1200" i="1">
                <a:latin typeface="Calibri" pitchFamily="34" charset="0"/>
              </a:rPr>
              <a:t>papaoutai</a:t>
            </a:r>
            <a:r>
              <a:rPr lang="fr-FR" sz="1200">
                <a:latin typeface="Calibri" pitchFamily="34" charset="0"/>
              </a:rPr>
              <a:t>. C’est un très beau morceau musical, qui est aimé par tout le monde!  </a:t>
            </a:r>
          </a:p>
          <a:p>
            <a:pPr algn="just"/>
            <a:endParaRPr lang="fr-FR" sz="800">
              <a:latin typeface="Calibri" pitchFamily="34" charset="0"/>
            </a:endParaRPr>
          </a:p>
          <a:p>
            <a:pPr algn="just"/>
            <a:r>
              <a:rPr lang="fr-FR" sz="1200">
                <a:latin typeface="Calibri" pitchFamily="34" charset="0"/>
              </a:rPr>
              <a:t>La chanson est parfaite et le clip vidéo avait une belle chorégraphie </a:t>
            </a:r>
            <a:r>
              <a:rPr lang="en-GB" sz="1200">
                <a:latin typeface="Calibri" pitchFamily="34" charset="0"/>
              </a:rPr>
              <a:t>!</a:t>
            </a:r>
          </a:p>
          <a:p>
            <a:pPr algn="just"/>
            <a:endParaRPr lang="fr-FR" sz="800">
              <a:latin typeface="Calibri" pitchFamily="34" charset="0"/>
            </a:endParaRPr>
          </a:p>
          <a:p>
            <a:pPr algn="just"/>
            <a:r>
              <a:rPr lang="fr-FR" sz="1200">
                <a:latin typeface="Calibri" pitchFamily="34" charset="0"/>
              </a:rPr>
              <a:t>Cette chanson a été quelque chose de spécial et le clip vidéo avait de belles couleurs !</a:t>
            </a:r>
          </a:p>
          <a:p>
            <a:pPr algn="just"/>
            <a:endParaRPr lang="fr-FR" sz="800">
              <a:latin typeface="Calibri" pitchFamily="34" charset="0"/>
            </a:endParaRPr>
          </a:p>
          <a:p>
            <a:pPr algn="just"/>
            <a:r>
              <a:rPr lang="fr-FR" sz="1200">
                <a:latin typeface="Calibri" pitchFamily="34" charset="0"/>
              </a:rPr>
              <a:t>J'aime beaucoup la musique, et surtout Stromae. J’aime beaucoup </a:t>
            </a:r>
            <a:r>
              <a:rPr lang="fr-FR" sz="1200" i="1">
                <a:latin typeface="Calibri" pitchFamily="34" charset="0"/>
              </a:rPr>
              <a:t>papaoutai</a:t>
            </a:r>
            <a:r>
              <a:rPr lang="fr-FR" sz="1200">
                <a:latin typeface="Calibri" pitchFamily="34" charset="0"/>
              </a:rPr>
              <a:t>. J’adore le rythme et le genre de la musique.</a:t>
            </a:r>
          </a:p>
          <a:p>
            <a:pPr algn="just"/>
            <a:endParaRPr lang="fr-FR" sz="800">
              <a:latin typeface="Calibri" pitchFamily="34" charset="0"/>
            </a:endParaRPr>
          </a:p>
          <a:p>
            <a:pPr algn="just"/>
            <a:r>
              <a:rPr lang="fr-FR" sz="1200">
                <a:latin typeface="Calibri" pitchFamily="34" charset="0"/>
              </a:rPr>
              <a:t>J’ai aimé </a:t>
            </a:r>
            <a:r>
              <a:rPr lang="fr-FR" sz="1200" i="1">
                <a:latin typeface="Calibri" pitchFamily="34" charset="0"/>
              </a:rPr>
              <a:t>alors on danse</a:t>
            </a:r>
            <a:r>
              <a:rPr lang="fr-FR" sz="1200">
                <a:latin typeface="Calibri" pitchFamily="34" charset="0"/>
              </a:rPr>
              <a:t>, mais je trouve </a:t>
            </a:r>
            <a:r>
              <a:rPr lang="fr-FR" sz="1200" i="1">
                <a:latin typeface="Calibri" pitchFamily="34" charset="0"/>
              </a:rPr>
              <a:t>papaoutai</a:t>
            </a:r>
            <a:r>
              <a:rPr lang="fr-FR" sz="1200">
                <a:latin typeface="Calibri" pitchFamily="34" charset="0"/>
              </a:rPr>
              <a:t> extraordinaire !  Moderne, dynamique ! J’adore les paroles et le style de la musique !</a:t>
            </a:r>
            <a:endParaRPr lang="en-GB" sz="1200">
              <a:latin typeface="Calibri" pitchFamily="34" charset="0"/>
            </a:endParaRPr>
          </a:p>
        </p:txBody>
      </p:sp>
      <p:sp>
        <p:nvSpPr>
          <p:cNvPr id="43022" name="TextBox 12"/>
          <p:cNvSpPr txBox="1">
            <a:spLocks noChangeArrowheads="1"/>
          </p:cNvSpPr>
          <p:nvPr/>
        </p:nvSpPr>
        <p:spPr bwMode="auto">
          <a:xfrm>
            <a:off x="4652963" y="7504113"/>
            <a:ext cx="1871662" cy="954087"/>
          </a:xfrm>
          <a:prstGeom prst="rect">
            <a:avLst/>
          </a:prstGeom>
          <a:solidFill>
            <a:srgbClr val="CC0053"/>
          </a:solidFill>
          <a:ln w="9525">
            <a:noFill/>
            <a:miter lim="800000"/>
            <a:headEnd/>
            <a:tailEnd/>
          </a:ln>
        </p:spPr>
        <p:txBody>
          <a:bodyPr>
            <a:spAutoFit/>
          </a:bodyPr>
          <a:lstStyle/>
          <a:p>
            <a:pPr algn="ctr"/>
            <a:r>
              <a:rPr lang="fr-FR" sz="1400" b="1">
                <a:solidFill>
                  <a:schemeClr val="bg1"/>
                </a:solidFill>
                <a:latin typeface="Calibri" pitchFamily="34" charset="0"/>
              </a:rPr>
              <a:t>Cet article a été rédigé par les élèves du collège Amfipagiton </a:t>
            </a:r>
          </a:p>
          <a:p>
            <a:pPr algn="ctr"/>
            <a:r>
              <a:rPr lang="fr-FR" sz="1400" b="1">
                <a:solidFill>
                  <a:schemeClr val="bg1"/>
                </a:solidFill>
                <a:latin typeface="Calibri" pitchFamily="34" charset="0"/>
              </a:rPr>
              <a:t>à Corfou, en Grèce.</a:t>
            </a:r>
            <a:endParaRPr lang="en-GB" sz="1400" b="1">
              <a:solidFill>
                <a:schemeClr val="bg1"/>
              </a:solidFill>
              <a:latin typeface="Calibri"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341313" y="1187450"/>
          <a:ext cx="6192837" cy="4754563"/>
        </p:xfrm>
        <a:graphic>
          <a:graphicData uri="http://schemas.openxmlformats.org/drawingml/2006/table">
            <a:tbl>
              <a:tblPr firstRow="1" bandRow="1">
                <a:tableStyleId>{5C22544A-7EE6-4342-B048-85BDC9FD1C3A}</a:tableStyleId>
              </a:tblPr>
              <a:tblGrid>
                <a:gridCol w="3160083"/>
                <a:gridCol w="3032605"/>
              </a:tblGrid>
              <a:tr h="3960440">
                <a:tc>
                  <a:txBody>
                    <a:bodyPr/>
                    <a:lstStyle/>
                    <a:p>
                      <a:pPr algn="just" eaLnBrk="1" hangingPunct="1">
                        <a:buFont typeface="Arial" charset="0"/>
                        <a:buNone/>
                      </a:pPr>
                      <a:r>
                        <a:rPr lang="fr-FR" sz="1200" b="0" dirty="0" smtClean="0">
                          <a:solidFill>
                            <a:schemeClr val="tx1"/>
                          </a:solidFill>
                        </a:rPr>
                        <a:t>    </a:t>
                      </a:r>
                    </a:p>
                    <a:p>
                      <a:pPr algn="just" eaLnBrk="1" hangingPunct="1">
                        <a:buFont typeface="Arial" charset="0"/>
                        <a:buNone/>
                      </a:pPr>
                      <a:r>
                        <a:rPr lang="fr-FR" sz="1200" b="0" dirty="0" smtClean="0">
                          <a:solidFill>
                            <a:schemeClr val="tx1"/>
                          </a:solidFill>
                        </a:rPr>
                        <a:t>En Italie aussi on célèbre la fête de Halloween. </a:t>
                      </a:r>
                    </a:p>
                    <a:p>
                      <a:pPr algn="just" eaLnBrk="1" hangingPunct="1">
                        <a:buFont typeface="Arial" charset="0"/>
                        <a:buNone/>
                      </a:pPr>
                      <a:endParaRPr lang="fr-FR" sz="1200" b="0" dirty="0" smtClean="0">
                        <a:solidFill>
                          <a:schemeClr val="tx1"/>
                        </a:solidFill>
                      </a:endParaRPr>
                    </a:p>
                    <a:p>
                      <a:pPr algn="just" eaLnBrk="1" hangingPunct="1">
                        <a:buFont typeface="Arial" charset="0"/>
                        <a:buNone/>
                      </a:pPr>
                      <a:r>
                        <a:rPr lang="fr-FR" sz="1200" b="0" dirty="0" smtClean="0">
                          <a:solidFill>
                            <a:schemeClr val="tx1"/>
                          </a:solidFill>
                        </a:rPr>
                        <a:t>     On fait des boums avec des masques, on danse et les enfants frappent  aux portes des maisons pour chercher des bonbons. </a:t>
                      </a:r>
                    </a:p>
                    <a:p>
                      <a:pPr algn="just" eaLnBrk="1" hangingPunct="1">
                        <a:buFont typeface="Arial" charset="0"/>
                        <a:buNone/>
                      </a:pPr>
                      <a:r>
                        <a:rPr lang="fr-FR" sz="1200" b="0" dirty="0" smtClean="0">
                          <a:solidFill>
                            <a:schemeClr val="tx1"/>
                          </a:solidFill>
                        </a:rPr>
                        <a:t>    </a:t>
                      </a:r>
                    </a:p>
                    <a:p>
                      <a:pPr algn="just" eaLnBrk="1" hangingPunct="1">
                        <a:buFont typeface="Arial" charset="0"/>
                        <a:buNone/>
                      </a:pPr>
                      <a:r>
                        <a:rPr lang="fr-FR" sz="1200" b="0" dirty="0" smtClean="0">
                          <a:solidFill>
                            <a:schemeClr val="tx1"/>
                          </a:solidFill>
                        </a:rPr>
                        <a:t>     C’est une fête qu’on a empruntée aux pays anglo-saxons ! </a:t>
                      </a:r>
                    </a:p>
                    <a:p>
                      <a:pPr algn="just" eaLnBrk="1" hangingPunct="1">
                        <a:buFont typeface="Arial" charset="0"/>
                        <a:buNone/>
                      </a:pPr>
                      <a:endParaRPr lang="fr-FR" sz="1200" b="0" dirty="0" smtClean="0">
                        <a:solidFill>
                          <a:schemeClr val="tx1"/>
                        </a:solidFill>
                      </a:endParaRPr>
                    </a:p>
                    <a:p>
                      <a:pPr algn="just" eaLnBrk="1" hangingPunct="1">
                        <a:buFont typeface="Arial" charset="0"/>
                        <a:buNone/>
                      </a:pPr>
                      <a:r>
                        <a:rPr lang="fr-FR" sz="1200" b="0" dirty="0" smtClean="0">
                          <a:solidFill>
                            <a:schemeClr val="tx1"/>
                          </a:solidFill>
                        </a:rPr>
                        <a:t>    Mais déjà avant l’arrivée de Halloween, il existait en Italie des rites et des traditions liés au culte des morts.</a:t>
                      </a:r>
                      <a:endParaRPr lang="it-IT" sz="1200" b="0" dirty="0" smtClean="0">
                        <a:solidFill>
                          <a:schemeClr val="tx1"/>
                        </a:solidFill>
                      </a:endParaRPr>
                    </a:p>
                    <a:p>
                      <a:pPr algn="just">
                        <a:buFont typeface="Arial" charset="0"/>
                        <a:buNone/>
                      </a:pPr>
                      <a:r>
                        <a:rPr lang="fr-FR" sz="1200" b="0" dirty="0" smtClean="0">
                          <a:solidFill>
                            <a:schemeClr val="tx1"/>
                          </a:solidFill>
                        </a:rPr>
                        <a:t>   </a:t>
                      </a:r>
                    </a:p>
                    <a:p>
                      <a:pPr algn="just">
                        <a:buFont typeface="Arial" charset="0"/>
                        <a:buNone/>
                      </a:pPr>
                      <a:r>
                        <a:rPr lang="fr-FR" sz="1200" b="0" dirty="0" smtClean="0">
                          <a:solidFill>
                            <a:schemeClr val="tx1"/>
                          </a:solidFill>
                        </a:rPr>
                        <a:t>     Les fèves des morts sont, par exemple, des biscuits traditionnels qu’on prépare à l’ occasion de la Toussaint, entre le premier et le 2 novembre.</a:t>
                      </a:r>
                    </a:p>
                    <a:p>
                      <a:pPr algn="just">
                        <a:buFont typeface="Arial" charset="0"/>
                        <a:buNone/>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 typeface="Arial" charset="0"/>
                        <a:buNone/>
                        <a:tabLst/>
                        <a:defRPr/>
                      </a:pPr>
                      <a:r>
                        <a:rPr lang="fr-FR" sz="1200" b="0" dirty="0" smtClean="0">
                          <a:solidFill>
                            <a:schemeClr val="tx1"/>
                          </a:solidFill>
                        </a:rPr>
                        <a:t>     La légende raconte que les morts viennent sur la terre pour rendre visite aux vivants qui, pour leur faire plaisir, préparent de petits gâteaux.</a:t>
                      </a:r>
                      <a:endParaRPr lang="it-IT" sz="1200" b="0" dirty="0" smtClean="0">
                        <a:solidFill>
                          <a:schemeClr val="tx1"/>
                        </a:solidFill>
                      </a:endParaRPr>
                    </a:p>
                    <a:p>
                      <a:pPr algn="just">
                        <a:buFont typeface="Arial" charset="0"/>
                        <a:buNone/>
                      </a:pPr>
                      <a:endParaRPr lang="en-GB" sz="1200"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200" b="0" dirty="0" smtClean="0">
                          <a:solidFill>
                            <a:schemeClr val="tx1"/>
                          </a:solidFill>
                        </a:rPr>
                        <a:t>  </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pPr algn="just" fontAlgn="auto">
                        <a:spcBef>
                          <a:spcPts val="0"/>
                        </a:spcBef>
                        <a:spcAft>
                          <a:spcPts val="0"/>
                        </a:spcAft>
                        <a:defRPr/>
                      </a:pPr>
                      <a:r>
                        <a:rPr lang="fr-FR" sz="1200" b="0" dirty="0" smtClean="0"/>
                        <a:t>      </a:t>
                      </a:r>
                    </a:p>
                    <a:p>
                      <a:pPr algn="just" fontAlgn="auto">
                        <a:spcBef>
                          <a:spcPts val="0"/>
                        </a:spcBef>
                        <a:spcAft>
                          <a:spcPts val="0"/>
                        </a:spcAft>
                        <a:defRPr/>
                      </a:pPr>
                      <a:r>
                        <a:rPr lang="fr-FR" sz="1200" b="0" dirty="0" smtClean="0">
                          <a:solidFill>
                            <a:schemeClr val="tx1"/>
                          </a:solidFill>
                          <a:latin typeface="+mn-lt"/>
                        </a:rPr>
                        <a:t>     Il y a beaucoup de recettes pour les Fèves des morts, ces biscuits peuvent être petits ou grands, avoir la forme d’un os, une forme ovale ou ronde, mais tous ont comme ingrédient des amandes. Ce sont des biscuits très simples mais exceptionnels !</a:t>
                      </a:r>
                    </a:p>
                    <a:p>
                      <a:pPr algn="just" fontAlgn="auto">
                        <a:spcBef>
                          <a:spcPts val="0"/>
                        </a:spcBef>
                        <a:spcAft>
                          <a:spcPts val="0"/>
                        </a:spcAft>
                        <a:defRPr/>
                      </a:pPr>
                      <a:endParaRPr lang="fr-FR" sz="1200" b="0" dirty="0" smtClean="0">
                        <a:solidFill>
                          <a:schemeClr val="tx1"/>
                        </a:solidFill>
                        <a:latin typeface="+mn-lt"/>
                      </a:endParaRPr>
                    </a:p>
                    <a:p>
                      <a:pPr algn="r" fontAlgn="auto">
                        <a:spcBef>
                          <a:spcPts val="0"/>
                        </a:spcBef>
                        <a:spcAft>
                          <a:spcPts val="0"/>
                        </a:spcAft>
                        <a:defRPr/>
                      </a:pPr>
                      <a:r>
                        <a:rPr lang="fr-FR" sz="1200" b="0" dirty="0" smtClean="0">
                          <a:solidFill>
                            <a:schemeClr val="tx1"/>
                          </a:solidFill>
                          <a:latin typeface="+mn-lt"/>
                        </a:rPr>
                        <a:t>Tommy</a:t>
                      </a:r>
                      <a:endParaRPr lang="en-GB" sz="1200" b="0" dirty="0" smtClean="0">
                        <a:solidFill>
                          <a:schemeClr val="tx1"/>
                        </a:solidFill>
                        <a:latin typeface="+mn-lt"/>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b="0" dirty="0" smtClean="0">
                        <a:solidFill>
                          <a:schemeClr val="tx1"/>
                        </a:solidFill>
                      </a:endParaRPr>
                    </a:p>
                    <a:p>
                      <a:endParaRPr lang="en-GB" b="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sp>
        <p:nvSpPr>
          <p:cNvPr id="44036" name="WordArt 5" descr="Linee verticali ravvicinate"/>
          <p:cNvSpPr>
            <a:spLocks noChangeArrowheads="1" noChangeShapeType="1" noTextEdit="1"/>
          </p:cNvSpPr>
          <p:nvPr/>
        </p:nvSpPr>
        <p:spPr bwMode="auto">
          <a:xfrm>
            <a:off x="1608138" y="611188"/>
            <a:ext cx="4038600" cy="576262"/>
          </a:xfrm>
          <a:prstGeom prst="rect">
            <a:avLst/>
          </a:prstGeom>
        </p:spPr>
        <p:txBody>
          <a:bodyPr wrap="none" fromWordArt="1">
            <a:prstTxWarp prst="textCurveUp">
              <a:avLst>
                <a:gd name="adj" fmla="val 46944"/>
              </a:avLst>
            </a:prstTxWarp>
          </a:bodyPr>
          <a:lstStyle/>
          <a:p>
            <a:r>
              <a:rPr lang="it-IT" sz="3600" kern="10">
                <a:ln w="12700">
                  <a:solidFill>
                    <a:srgbClr val="000000"/>
                  </a:solidFill>
                  <a:round/>
                  <a:headEnd/>
                  <a:tailEnd/>
                </a:ln>
                <a:solidFill>
                  <a:srgbClr val="FFC000"/>
                </a:solidFill>
                <a:latin typeface="Arial Black"/>
              </a:rPr>
              <a:t>Halloween en Italie</a:t>
            </a:r>
          </a:p>
        </p:txBody>
      </p:sp>
      <p:pic>
        <p:nvPicPr>
          <p:cNvPr id="44037" name="Picture 32" descr="http://farm4.staticflickr.com/3231/2990505573_56cde2d09b_o.jpg"/>
          <p:cNvPicPr>
            <a:picLocks noChangeAspect="1" noChangeArrowheads="1"/>
          </p:cNvPicPr>
          <p:nvPr/>
        </p:nvPicPr>
        <p:blipFill>
          <a:blip r:embed="rId2" cstate="print"/>
          <a:srcRect/>
          <a:stretch>
            <a:fillRect/>
          </a:stretch>
        </p:blipFill>
        <p:spPr bwMode="auto">
          <a:xfrm>
            <a:off x="3683000" y="1635125"/>
            <a:ext cx="2740025" cy="2089150"/>
          </a:xfrm>
          <a:prstGeom prst="rect">
            <a:avLst/>
          </a:prstGeom>
          <a:noFill/>
          <a:ln w="9525">
            <a:noFill/>
            <a:miter lim="800000"/>
            <a:headEnd/>
            <a:tailEnd/>
          </a:ln>
        </p:spPr>
      </p:pic>
      <p:pic>
        <p:nvPicPr>
          <p:cNvPr id="44038" name="Picture 38" descr="http://farm3.staticflickr.com/2688/4046906913_5b79c8aaaa_o.jpg"/>
          <p:cNvPicPr>
            <a:picLocks noChangeAspect="1" noChangeArrowheads="1"/>
          </p:cNvPicPr>
          <p:nvPr/>
        </p:nvPicPr>
        <p:blipFill>
          <a:blip r:embed="rId3" cstate="print"/>
          <a:srcRect/>
          <a:stretch>
            <a:fillRect/>
          </a:stretch>
        </p:blipFill>
        <p:spPr bwMode="auto">
          <a:xfrm>
            <a:off x="460375" y="5580063"/>
            <a:ext cx="4176713" cy="2952750"/>
          </a:xfrm>
          <a:prstGeom prst="rect">
            <a:avLst/>
          </a:prstGeom>
          <a:noFill/>
          <a:ln w="9525">
            <a:noFill/>
            <a:miter lim="800000"/>
            <a:headEnd/>
            <a:tailEnd/>
          </a:ln>
        </p:spPr>
      </p:pic>
      <p:pic>
        <p:nvPicPr>
          <p:cNvPr id="44039" name="Picture 2" descr="Cat, Halloween, Meow, Whiskers, Hiss, Omen"/>
          <p:cNvPicPr>
            <a:picLocks noChangeAspect="1" noChangeArrowheads="1"/>
          </p:cNvPicPr>
          <p:nvPr/>
        </p:nvPicPr>
        <p:blipFill>
          <a:blip r:embed="rId4" cstate="print"/>
          <a:srcRect/>
          <a:stretch>
            <a:fillRect/>
          </a:stretch>
        </p:blipFill>
        <p:spPr bwMode="auto">
          <a:xfrm>
            <a:off x="4797425" y="5435600"/>
            <a:ext cx="1647825" cy="1579563"/>
          </a:xfrm>
          <a:prstGeom prst="rect">
            <a:avLst/>
          </a:prstGeom>
          <a:noFill/>
          <a:ln w="9525">
            <a:noFill/>
            <a:miter lim="800000"/>
            <a:headEnd/>
            <a:tailEnd/>
          </a:ln>
        </p:spPr>
      </p:pic>
      <p:sp>
        <p:nvSpPr>
          <p:cNvPr id="44040" name="TextBox 6"/>
          <p:cNvSpPr txBox="1">
            <a:spLocks noChangeArrowheads="1"/>
          </p:cNvSpPr>
          <p:nvPr/>
        </p:nvSpPr>
        <p:spPr bwMode="auto">
          <a:xfrm>
            <a:off x="4805363" y="7235825"/>
            <a:ext cx="1792287" cy="1155700"/>
          </a:xfrm>
          <a:prstGeom prst="rect">
            <a:avLst/>
          </a:prstGeom>
          <a:solidFill>
            <a:srgbClr val="FF6600"/>
          </a:solidFill>
          <a:ln w="9525">
            <a:noFill/>
            <a:miter lim="800000"/>
            <a:headEnd/>
            <a:tailEnd/>
          </a:ln>
        </p:spPr>
        <p:txBody>
          <a:bodyPr>
            <a:spAutoFit/>
          </a:bodyPr>
          <a:lstStyle/>
          <a:p>
            <a:pPr algn="ctr"/>
            <a:r>
              <a:rPr lang="fr-FR" sz="1400" b="1">
                <a:solidFill>
                  <a:schemeClr val="bg1"/>
                </a:solidFill>
                <a:latin typeface="Calibri" pitchFamily="34" charset="0"/>
              </a:rPr>
              <a:t>Les  articles  sur l’Italie ont été rédigés par les élèves du  collège    A. Olivieri de Pesaro</a:t>
            </a:r>
            <a:endParaRPr lang="en-GB" sz="1400" b="1">
              <a:solidFill>
                <a:schemeClr val="bg1"/>
              </a:solidFill>
              <a:latin typeface="Calibri" pitchFamily="34" charset="0"/>
            </a:endParaRPr>
          </a:p>
        </p:txBody>
      </p:sp>
      <p:graphicFrame>
        <p:nvGraphicFramePr>
          <p:cNvPr id="45074" name="Group 18"/>
          <p:cNvGraphicFramePr>
            <a:graphicFrameLocks noGrp="1"/>
          </p:cNvGraphicFramePr>
          <p:nvPr/>
        </p:nvGraphicFramePr>
        <p:xfrm>
          <a:off x="3068638"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5</a:t>
                      </a:r>
                    </a:p>
                  </a:txBody>
                  <a:tcPr horzOverflow="overflow">
                    <a:lnL>
                      <a:noFill/>
                    </a:lnL>
                    <a:lnR>
                      <a:noFill/>
                    </a:lnR>
                    <a:lnT>
                      <a:noFill/>
                    </a:lnT>
                    <a:lnB>
                      <a:noFill/>
                    </a:lnB>
                    <a:lnTlToBr>
                      <a:noFill/>
                    </a:lnTlToBr>
                    <a:lnBlToTr>
                      <a:noFill/>
                    </a:lnBlToTr>
                    <a:solidFill>
                      <a:srgbClr val="17375E"/>
                    </a:solidFill>
                  </a:tcPr>
                </a:tc>
              </a:tr>
            </a:tbl>
          </a:graphicData>
        </a:graphic>
      </p:graphicFrame>
      <p:sp>
        <p:nvSpPr>
          <p:cNvPr id="44048" name="TextBox 9"/>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latin typeface="Calibri" pitchFamily="34" charset="0"/>
              </a:rPr>
              <a:t>N°1 / Octobre – Novembre 2013</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streghetta"/>
          <p:cNvPicPr>
            <a:picLocks noChangeAspect="1" noChangeArrowheads="1"/>
          </p:cNvPicPr>
          <p:nvPr/>
        </p:nvPicPr>
        <p:blipFill>
          <a:blip r:embed="rId2" cstate="print"/>
          <a:srcRect/>
          <a:stretch>
            <a:fillRect/>
          </a:stretch>
        </p:blipFill>
        <p:spPr bwMode="auto">
          <a:xfrm>
            <a:off x="4546600" y="611188"/>
            <a:ext cx="1931988" cy="2435225"/>
          </a:xfrm>
          <a:prstGeom prst="rect">
            <a:avLst/>
          </a:prstGeom>
          <a:noFill/>
          <a:ln w="9525">
            <a:noFill/>
            <a:miter lim="800000"/>
            <a:headEnd/>
            <a:tailEnd/>
          </a:ln>
        </p:spPr>
      </p:pic>
      <p:pic>
        <p:nvPicPr>
          <p:cNvPr id="45058" name="Picture 6" descr="calderone"/>
          <p:cNvPicPr>
            <a:picLocks noChangeAspect="1" noChangeArrowheads="1"/>
          </p:cNvPicPr>
          <p:nvPr/>
        </p:nvPicPr>
        <p:blipFill>
          <a:blip r:embed="rId3" cstate="print"/>
          <a:srcRect/>
          <a:stretch>
            <a:fillRect/>
          </a:stretch>
        </p:blipFill>
        <p:spPr bwMode="auto">
          <a:xfrm>
            <a:off x="5103813" y="4670425"/>
            <a:ext cx="1482725" cy="1460500"/>
          </a:xfrm>
          <a:prstGeom prst="rect">
            <a:avLst/>
          </a:prstGeom>
          <a:noFill/>
          <a:ln w="9525">
            <a:noFill/>
            <a:miter lim="800000"/>
            <a:headEnd/>
            <a:tailEnd/>
          </a:ln>
        </p:spPr>
      </p:pic>
      <p:sp>
        <p:nvSpPr>
          <p:cNvPr id="45059" name="Rectangle 9"/>
          <p:cNvSpPr>
            <a:spLocks noChangeArrowheads="1"/>
          </p:cNvSpPr>
          <p:nvPr/>
        </p:nvSpPr>
        <p:spPr bwMode="auto">
          <a:xfrm>
            <a:off x="1922463" y="2387600"/>
            <a:ext cx="2220912" cy="368300"/>
          </a:xfrm>
          <a:prstGeom prst="rect">
            <a:avLst/>
          </a:prstGeom>
          <a:solidFill>
            <a:schemeClr val="tx1"/>
          </a:solidFill>
          <a:ln w="9525">
            <a:noFill/>
            <a:miter lim="800000"/>
            <a:headEnd/>
            <a:tailEnd/>
          </a:ln>
        </p:spPr>
        <p:txBody>
          <a:bodyPr wrap="none">
            <a:spAutoFit/>
          </a:bodyPr>
          <a:lstStyle/>
          <a:p>
            <a:pPr algn="ctr"/>
            <a:r>
              <a:rPr lang="it-IT">
                <a:solidFill>
                  <a:schemeClr val="bg1"/>
                </a:solidFill>
                <a:latin typeface="Calibri" pitchFamily="34" charset="0"/>
              </a:rPr>
              <a:t>“ Les fèves des morts</a:t>
            </a:r>
            <a:r>
              <a:rPr lang="it-IT" sz="1400">
                <a:solidFill>
                  <a:schemeClr val="bg1"/>
                </a:solidFill>
                <a:latin typeface="Calibri" pitchFamily="34" charset="0"/>
              </a:rPr>
              <a:t>”</a:t>
            </a:r>
            <a:endParaRPr lang="en-GB" sz="1400">
              <a:solidFill>
                <a:schemeClr val="bg1"/>
              </a:solidFill>
              <a:latin typeface="Calibri" pitchFamily="34" charset="0"/>
            </a:endParaRPr>
          </a:p>
        </p:txBody>
      </p:sp>
      <p:pic>
        <p:nvPicPr>
          <p:cNvPr id="45060" name="Picture 12" descr="scheletro"/>
          <p:cNvPicPr>
            <a:picLocks noChangeAspect="1" noChangeArrowheads="1"/>
          </p:cNvPicPr>
          <p:nvPr/>
        </p:nvPicPr>
        <p:blipFill>
          <a:blip r:embed="rId4" cstate="print"/>
          <a:srcRect/>
          <a:stretch>
            <a:fillRect/>
          </a:stretch>
        </p:blipFill>
        <p:spPr bwMode="auto">
          <a:xfrm>
            <a:off x="436563" y="2266950"/>
            <a:ext cx="1252537" cy="2892425"/>
          </a:xfrm>
          <a:prstGeom prst="rect">
            <a:avLst/>
          </a:prstGeom>
          <a:noFill/>
          <a:ln w="9525">
            <a:noFill/>
            <a:miter lim="800000"/>
            <a:headEnd/>
            <a:tailEnd/>
          </a:ln>
        </p:spPr>
      </p:pic>
      <p:sp>
        <p:nvSpPr>
          <p:cNvPr id="45061" name="Rectangle 10"/>
          <p:cNvSpPr>
            <a:spLocks noChangeArrowheads="1"/>
          </p:cNvSpPr>
          <p:nvPr/>
        </p:nvSpPr>
        <p:spPr bwMode="auto">
          <a:xfrm>
            <a:off x="2881313" y="3090863"/>
            <a:ext cx="2293937" cy="1600200"/>
          </a:xfrm>
          <a:prstGeom prst="rect">
            <a:avLst/>
          </a:prstGeom>
          <a:noFill/>
          <a:ln w="9525">
            <a:solidFill>
              <a:srgbClr val="FF9933"/>
            </a:solidFill>
            <a:miter lim="800000"/>
            <a:headEnd/>
            <a:tailEnd/>
          </a:ln>
        </p:spPr>
        <p:txBody>
          <a:bodyPr wrap="none">
            <a:spAutoFit/>
          </a:bodyPr>
          <a:lstStyle/>
          <a:p>
            <a:pPr algn="ctr"/>
            <a:r>
              <a:rPr lang="it-IT" sz="1400" b="1">
                <a:latin typeface="Calibri" pitchFamily="34" charset="0"/>
              </a:rPr>
              <a:t>Ingrédients pour 20 biscuits</a:t>
            </a:r>
            <a:r>
              <a:rPr lang="it-IT" sz="1400">
                <a:latin typeface="Calibri" pitchFamily="34" charset="0"/>
              </a:rPr>
              <a:t>:</a:t>
            </a:r>
          </a:p>
          <a:p>
            <a:pPr algn="ctr"/>
            <a:endParaRPr lang="it-IT" sz="1200">
              <a:latin typeface="Calibri" pitchFamily="34" charset="0"/>
            </a:endParaRPr>
          </a:p>
          <a:p>
            <a:pPr algn="ctr"/>
            <a:r>
              <a:rPr lang="it-IT" sz="1200">
                <a:latin typeface="Calibri" pitchFamily="34" charset="0"/>
              </a:rPr>
              <a:t>150 gr. d’amandes épluchées </a:t>
            </a:r>
          </a:p>
          <a:p>
            <a:pPr algn="ctr"/>
            <a:r>
              <a:rPr lang="it-IT" sz="1200">
                <a:latin typeface="Calibri" pitchFamily="34" charset="0"/>
              </a:rPr>
              <a:t>100 gr. de farine</a:t>
            </a:r>
          </a:p>
          <a:p>
            <a:pPr algn="ctr"/>
            <a:r>
              <a:rPr lang="it-IT" sz="1200">
                <a:latin typeface="Calibri" pitchFamily="34" charset="0"/>
              </a:rPr>
              <a:t>120 gr. de sucre</a:t>
            </a:r>
          </a:p>
          <a:p>
            <a:pPr algn="ctr"/>
            <a:r>
              <a:rPr lang="it-IT" sz="1200">
                <a:latin typeface="Calibri" pitchFamily="34" charset="0"/>
              </a:rPr>
              <a:t>25 gr. de beurre</a:t>
            </a:r>
          </a:p>
          <a:p>
            <a:pPr algn="ctr"/>
            <a:r>
              <a:rPr lang="it-IT" sz="1200">
                <a:latin typeface="Calibri" pitchFamily="34" charset="0"/>
              </a:rPr>
              <a:t>1 oeuf </a:t>
            </a:r>
          </a:p>
          <a:p>
            <a:pPr algn="ctr"/>
            <a:r>
              <a:rPr lang="it-IT" sz="1200">
                <a:latin typeface="Calibri" pitchFamily="34" charset="0"/>
              </a:rPr>
              <a:t>Le zeste d’un citron</a:t>
            </a:r>
            <a:endParaRPr lang="en-GB">
              <a:latin typeface="Calibri" pitchFamily="34" charset="0"/>
            </a:endParaRPr>
          </a:p>
        </p:txBody>
      </p:sp>
      <p:pic>
        <p:nvPicPr>
          <p:cNvPr id="45062" name="Picture 8" descr="citrone"/>
          <p:cNvPicPr>
            <a:picLocks noChangeAspect="1" noChangeArrowheads="1"/>
          </p:cNvPicPr>
          <p:nvPr/>
        </p:nvPicPr>
        <p:blipFill>
          <a:blip r:embed="rId5" cstate="print"/>
          <a:srcRect/>
          <a:stretch>
            <a:fillRect/>
          </a:stretch>
        </p:blipFill>
        <p:spPr bwMode="auto">
          <a:xfrm>
            <a:off x="2008188" y="4459288"/>
            <a:ext cx="709612" cy="452437"/>
          </a:xfrm>
          <a:prstGeom prst="rect">
            <a:avLst/>
          </a:prstGeom>
          <a:noFill/>
          <a:ln w="9525">
            <a:noFill/>
            <a:miter lim="800000"/>
            <a:headEnd/>
            <a:tailEnd/>
          </a:ln>
        </p:spPr>
      </p:pic>
      <p:pic>
        <p:nvPicPr>
          <p:cNvPr id="45063" name="Picture 9" descr="burro"/>
          <p:cNvPicPr>
            <a:picLocks noChangeAspect="1" noChangeArrowheads="1"/>
          </p:cNvPicPr>
          <p:nvPr/>
        </p:nvPicPr>
        <p:blipFill>
          <a:blip r:embed="rId6" cstate="print"/>
          <a:srcRect/>
          <a:stretch>
            <a:fillRect/>
          </a:stretch>
        </p:blipFill>
        <p:spPr bwMode="auto">
          <a:xfrm>
            <a:off x="5354638" y="3962400"/>
            <a:ext cx="1174750" cy="681038"/>
          </a:xfrm>
          <a:prstGeom prst="rect">
            <a:avLst/>
          </a:prstGeom>
          <a:noFill/>
          <a:ln w="9525">
            <a:noFill/>
            <a:miter lim="800000"/>
            <a:headEnd/>
            <a:tailEnd/>
          </a:ln>
        </p:spPr>
      </p:pic>
      <p:pic>
        <p:nvPicPr>
          <p:cNvPr id="45064" name="Picture 10" descr="farina"/>
          <p:cNvPicPr>
            <a:picLocks noChangeAspect="1" noChangeArrowheads="1"/>
          </p:cNvPicPr>
          <p:nvPr/>
        </p:nvPicPr>
        <p:blipFill>
          <a:blip r:embed="rId7" cstate="print"/>
          <a:srcRect/>
          <a:stretch>
            <a:fillRect/>
          </a:stretch>
        </p:blipFill>
        <p:spPr bwMode="auto">
          <a:xfrm>
            <a:off x="1809750" y="3360738"/>
            <a:ext cx="798513" cy="798512"/>
          </a:xfrm>
          <a:prstGeom prst="rect">
            <a:avLst/>
          </a:prstGeom>
          <a:noFill/>
          <a:ln w="9525">
            <a:noFill/>
            <a:miter lim="800000"/>
            <a:headEnd/>
            <a:tailEnd/>
          </a:ln>
        </p:spPr>
      </p:pic>
      <p:pic>
        <p:nvPicPr>
          <p:cNvPr id="45065" name="Picture 11" descr="zucchero"/>
          <p:cNvPicPr>
            <a:picLocks noChangeAspect="1" noChangeArrowheads="1"/>
          </p:cNvPicPr>
          <p:nvPr/>
        </p:nvPicPr>
        <p:blipFill>
          <a:blip r:embed="rId8" cstate="print"/>
          <a:srcRect/>
          <a:stretch>
            <a:fillRect/>
          </a:stretch>
        </p:blipFill>
        <p:spPr bwMode="auto">
          <a:xfrm>
            <a:off x="5756275" y="3005138"/>
            <a:ext cx="638175" cy="681037"/>
          </a:xfrm>
          <a:prstGeom prst="rect">
            <a:avLst/>
          </a:prstGeom>
          <a:noFill/>
          <a:ln w="9525">
            <a:noFill/>
            <a:miter lim="800000"/>
            <a:headEnd/>
            <a:tailEnd/>
          </a:ln>
        </p:spPr>
      </p:pic>
      <p:sp>
        <p:nvSpPr>
          <p:cNvPr id="45066" name="Segnaposto contenuto 2"/>
          <p:cNvSpPr>
            <a:spLocks noGrp="1"/>
          </p:cNvSpPr>
          <p:nvPr>
            <p:ph idx="1"/>
          </p:nvPr>
        </p:nvSpPr>
        <p:spPr>
          <a:xfrm>
            <a:off x="404813" y="5219700"/>
            <a:ext cx="3905250" cy="3313113"/>
          </a:xfrm>
          <a:ln w="57150">
            <a:solidFill>
              <a:srgbClr val="FF9933"/>
            </a:solidFill>
          </a:ln>
        </p:spPr>
        <p:txBody>
          <a:bodyPr/>
          <a:lstStyle/>
          <a:p>
            <a:pPr marL="0" indent="0" algn="ctr" eaLnBrk="1" hangingPunct="1">
              <a:lnSpc>
                <a:spcPct val="150000"/>
              </a:lnSpc>
              <a:buFont typeface="Arial" charset="0"/>
              <a:buNone/>
            </a:pPr>
            <a:r>
              <a:rPr lang="it-IT" sz="1400" b="1" smtClean="0"/>
              <a:t>Préparation:</a:t>
            </a:r>
          </a:p>
          <a:p>
            <a:pPr marL="0" indent="0" eaLnBrk="1" hangingPunct="1"/>
            <a:r>
              <a:rPr lang="it-IT" sz="1400" smtClean="0"/>
              <a:t>Dans un saladier mettez la farine, les amandes finement hachées et le sucre.</a:t>
            </a:r>
            <a:endParaRPr lang="it-IT" sz="1400" b="1" smtClean="0"/>
          </a:p>
          <a:p>
            <a:pPr marL="0" indent="0" eaLnBrk="1" hangingPunct="1"/>
            <a:r>
              <a:rPr lang="it-IT" sz="1400" smtClean="0"/>
              <a:t>Faites un trou au centre et mettez le beurre, le zeste du citron rapé et un oeuf battu.</a:t>
            </a:r>
          </a:p>
          <a:p>
            <a:pPr marL="0" indent="0" eaLnBrk="1" hangingPunct="1"/>
            <a:r>
              <a:rPr lang="it-IT" sz="1400" smtClean="0"/>
              <a:t>Mélangez  bien.</a:t>
            </a:r>
          </a:p>
          <a:p>
            <a:pPr marL="0" indent="0" eaLnBrk="1" hangingPunct="1"/>
            <a:r>
              <a:rPr lang="it-IT" sz="1400" smtClean="0"/>
              <a:t>Formez des cylindres et coupez-les en morceaux rectangulaires.</a:t>
            </a:r>
          </a:p>
          <a:p>
            <a:pPr marL="0" indent="0" eaLnBrk="1" hangingPunct="1"/>
            <a:r>
              <a:rPr lang="it-IT" sz="1400" smtClean="0"/>
              <a:t>Disposez les biscuits sur une plaque de cuisson graissée et saupoudrée de farine.</a:t>
            </a:r>
          </a:p>
          <a:p>
            <a:pPr marL="0" indent="0" eaLnBrk="1" hangingPunct="1"/>
            <a:r>
              <a:rPr lang="it-IT" sz="1400" smtClean="0"/>
              <a:t>Il faut cuire au four à 170° pendant 10/15 minutes (ou jusqu’à coloration dorée) laissez refroidir et servir.</a:t>
            </a:r>
          </a:p>
        </p:txBody>
      </p:sp>
      <p:graphicFrame>
        <p:nvGraphicFramePr>
          <p:cNvPr id="46114" name="Group 34"/>
          <p:cNvGraphicFramePr>
            <a:graphicFrameLocks noGrp="1"/>
          </p:cNvGraphicFramePr>
          <p:nvPr/>
        </p:nvGraphicFramePr>
        <p:xfrm>
          <a:off x="333375" y="712788"/>
          <a:ext cx="4248150" cy="1646237"/>
        </p:xfrm>
        <a:graphic>
          <a:graphicData uri="http://schemas.openxmlformats.org/drawingml/2006/table">
            <a:tbl>
              <a:tblPr/>
              <a:tblGrid>
                <a:gridCol w="2994025"/>
                <a:gridCol w="1254125"/>
              </a:tblGrid>
              <a:tr h="1295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Calibri" pitchFamily="34" charset="0"/>
                        </a:rPr>
                        <a:t>Voilà une recette  italienne de ... </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it-IT" sz="1600" b="0" i="0" u="none" strike="noStrike" cap="none" normalizeH="0" baseline="0" smtClean="0">
                          <a:ln>
                            <a:noFill/>
                          </a:ln>
                          <a:solidFill>
                            <a:schemeClr val="tx1"/>
                          </a:solidFill>
                          <a:effectLst/>
                          <a:latin typeface="Calibri" pitchFamily="34" charset="0"/>
                        </a:rPr>
                        <a:t>Francy</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it-IT" sz="1600" b="0" i="0" u="none" strike="noStrike" cap="none" normalizeH="0" baseline="0" smtClean="0">
                          <a:ln>
                            <a:noFill/>
                          </a:ln>
                          <a:solidFill>
                            <a:schemeClr val="tx1"/>
                          </a:solidFill>
                          <a:effectLst/>
                          <a:latin typeface="Calibri" pitchFamily="34" charset="0"/>
                        </a:rPr>
                        <a:t>Ely</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it-IT" sz="1600" b="0" i="0" u="none" strike="noStrike" cap="none" normalizeH="0" baseline="0" smtClean="0">
                          <a:ln>
                            <a:noFill/>
                          </a:ln>
                          <a:solidFill>
                            <a:schemeClr val="tx1"/>
                          </a:solidFill>
                          <a:effectLst/>
                          <a:latin typeface="Calibri" pitchFamily="34" charset="0"/>
                        </a:rPr>
                        <a:t>Fedy</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it-IT" sz="1600" b="0" i="0" u="none" strike="noStrike" cap="none" normalizeH="0" baseline="0" smtClean="0">
                          <a:ln>
                            <a:noFill/>
                          </a:ln>
                          <a:solidFill>
                            <a:schemeClr val="tx1"/>
                          </a:solidFill>
                          <a:effectLst/>
                          <a:latin typeface="Calibri" pitchFamily="34" charset="0"/>
                        </a:rPr>
                        <a:t>Sary</a:t>
                      </a:r>
                    </a:p>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en-GB" sz="1400" b="0" i="0" u="none" strike="noStrike" cap="none" normalizeH="0" baseline="0" smtClean="0">
                          <a:ln>
                            <a:noFill/>
                          </a:ln>
                          <a:solidFill>
                            <a:schemeClr val="tx1"/>
                          </a:solidFill>
                          <a:effectLst/>
                          <a:latin typeface="Calibri" pitchFamily="34" charset="0"/>
                        </a:rPr>
                        <a:t>Classe 3B du collège Olivieri de Pesaro</a:t>
                      </a:r>
                    </a:p>
                  </a:txBody>
                  <a:tcP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it-IT"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Calibri" pitchFamily="34" charset="0"/>
                        </a:rPr>
                        <a:t>Les 4 petites sorcières cuisinières</a:t>
                      </a:r>
                      <a:r>
                        <a:rPr kumimoji="0" lang="it-IT" sz="1200" b="0" i="0" u="none" strike="noStrike" cap="none" normalizeH="0" baseline="0" smtClean="0">
                          <a:ln>
                            <a:noFill/>
                          </a:ln>
                          <a:solidFill>
                            <a:schemeClr val="tx1"/>
                          </a:solidFill>
                          <a:effectLst/>
                          <a:latin typeface="Calibri" pitchFamily="34" charset="0"/>
                        </a:rPr>
                        <a:t>!</a:t>
                      </a:r>
                      <a:endParaRPr kumimoji="0" lang="en-GB" sz="1200" b="0" i="0" u="none" strike="noStrike" cap="none" normalizeH="0" baseline="0" smtClean="0">
                        <a:ln>
                          <a:noFill/>
                        </a:ln>
                        <a:solidFill>
                          <a:schemeClr val="tx1"/>
                        </a:solidFill>
                        <a:effectLst/>
                        <a:latin typeface="Calibri" pitchFamily="34" charset="0"/>
                      </a:endParaRPr>
                    </a:p>
                  </a:txBody>
                  <a:tcPr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FF9933"/>
                    </a:solidFill>
                  </a:tcPr>
                </a:tc>
              </a:tr>
            </a:tbl>
          </a:graphicData>
        </a:graphic>
      </p:graphicFrame>
      <p:pic>
        <p:nvPicPr>
          <p:cNvPr id="45075" name="Picture 7" descr="fantasma"/>
          <p:cNvPicPr>
            <a:picLocks noChangeAspect="1" noChangeArrowheads="1"/>
          </p:cNvPicPr>
          <p:nvPr/>
        </p:nvPicPr>
        <p:blipFill>
          <a:blip r:embed="rId9" cstate="print"/>
          <a:srcRect/>
          <a:stretch>
            <a:fillRect/>
          </a:stretch>
        </p:blipFill>
        <p:spPr bwMode="auto">
          <a:xfrm rot="787909">
            <a:off x="4568825" y="6992938"/>
            <a:ext cx="1874838" cy="1485900"/>
          </a:xfrm>
          <a:prstGeom prst="rect">
            <a:avLst/>
          </a:prstGeom>
          <a:noFill/>
          <a:ln w="9525">
            <a:noFill/>
            <a:miter lim="800000"/>
            <a:headEnd/>
            <a:tailEnd/>
          </a:ln>
        </p:spPr>
      </p:pic>
      <p:sp>
        <p:nvSpPr>
          <p:cNvPr id="45076" name="AutoShape 3"/>
          <p:cNvSpPr>
            <a:spLocks noChangeArrowheads="1"/>
          </p:cNvSpPr>
          <p:nvPr/>
        </p:nvSpPr>
        <p:spPr bwMode="auto">
          <a:xfrm>
            <a:off x="4029075" y="6130925"/>
            <a:ext cx="1389063" cy="668338"/>
          </a:xfrm>
          <a:prstGeom prst="wedgeEllipseCallout">
            <a:avLst>
              <a:gd name="adj1" fmla="val 61227"/>
              <a:gd name="adj2" fmla="val 134921"/>
            </a:avLst>
          </a:prstGeom>
          <a:solidFill>
            <a:srgbClr val="FF9900"/>
          </a:solidFill>
          <a:ln w="9525">
            <a:solidFill>
              <a:schemeClr val="tx1"/>
            </a:solidFill>
            <a:miter lim="800000"/>
            <a:headEnd/>
            <a:tailEnd/>
          </a:ln>
        </p:spPr>
        <p:txBody>
          <a:bodyPr anchor="ctr"/>
          <a:lstStyle/>
          <a:p>
            <a:pPr algn="ctr">
              <a:spcBef>
                <a:spcPct val="20000"/>
              </a:spcBef>
              <a:buFont typeface="Arial" charset="0"/>
              <a:buNone/>
            </a:pPr>
            <a:r>
              <a:rPr lang="it-IT" sz="1600" b="1">
                <a:latin typeface="Calibri" pitchFamily="34" charset="0"/>
              </a:rPr>
              <a:t>Bon appétit!</a:t>
            </a:r>
          </a:p>
        </p:txBody>
      </p:sp>
      <p:graphicFrame>
        <p:nvGraphicFramePr>
          <p:cNvPr id="46115" name="Group 35"/>
          <p:cNvGraphicFramePr>
            <a:graphicFrameLocks noGrp="1"/>
          </p:cNvGraphicFramePr>
          <p:nvPr/>
        </p:nvGraphicFramePr>
        <p:xfrm>
          <a:off x="188913"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6</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0" descr="Brush, Drawing, Cartoon, Tool, Broom, Free, Witch"/>
          <p:cNvPicPr>
            <a:picLocks noChangeAspect="1" noChangeArrowheads="1"/>
          </p:cNvPicPr>
          <p:nvPr/>
        </p:nvPicPr>
        <p:blipFill>
          <a:blip r:embed="rId2" cstate="print"/>
          <a:srcRect/>
          <a:stretch>
            <a:fillRect/>
          </a:stretch>
        </p:blipFill>
        <p:spPr bwMode="auto">
          <a:xfrm rot="-1591113">
            <a:off x="274638" y="2024063"/>
            <a:ext cx="1638300" cy="1858962"/>
          </a:xfrm>
          <a:prstGeom prst="rect">
            <a:avLst/>
          </a:prstGeom>
          <a:noFill/>
          <a:ln w="9525">
            <a:noFill/>
            <a:miter lim="800000"/>
            <a:headEnd/>
            <a:tailEnd/>
          </a:ln>
        </p:spPr>
      </p:pic>
      <p:pic>
        <p:nvPicPr>
          <p:cNvPr id="46082" name="Picture 4059" descr="calderone"/>
          <p:cNvPicPr>
            <a:picLocks noChangeAspect="1" noChangeArrowheads="1"/>
          </p:cNvPicPr>
          <p:nvPr/>
        </p:nvPicPr>
        <p:blipFill>
          <a:blip r:embed="rId3" cstate="print"/>
          <a:srcRect/>
          <a:stretch>
            <a:fillRect/>
          </a:stretch>
        </p:blipFill>
        <p:spPr bwMode="auto">
          <a:xfrm>
            <a:off x="404813" y="4090988"/>
            <a:ext cx="1169987" cy="1162050"/>
          </a:xfrm>
          <a:prstGeom prst="rect">
            <a:avLst/>
          </a:prstGeom>
          <a:noFill/>
          <a:ln w="9525">
            <a:noFill/>
            <a:miter lim="800000"/>
            <a:headEnd/>
            <a:tailEnd/>
          </a:ln>
        </p:spPr>
      </p:pic>
      <p:pic>
        <p:nvPicPr>
          <p:cNvPr id="46083" name="Picture 4062" descr="zucca"/>
          <p:cNvPicPr>
            <a:picLocks noChangeAspect="1" noChangeArrowheads="1"/>
          </p:cNvPicPr>
          <p:nvPr/>
        </p:nvPicPr>
        <p:blipFill>
          <a:blip r:embed="rId4" cstate="print"/>
          <a:srcRect/>
          <a:stretch>
            <a:fillRect/>
          </a:stretch>
        </p:blipFill>
        <p:spPr bwMode="auto">
          <a:xfrm>
            <a:off x="3983038" y="5313363"/>
            <a:ext cx="1416050" cy="1390650"/>
          </a:xfrm>
          <a:prstGeom prst="rect">
            <a:avLst/>
          </a:prstGeom>
          <a:noFill/>
          <a:ln w="9525">
            <a:noFill/>
            <a:miter lim="800000"/>
            <a:headEnd/>
            <a:tailEnd/>
          </a:ln>
        </p:spPr>
      </p:pic>
      <p:pic>
        <p:nvPicPr>
          <p:cNvPr id="46084" name="Picture 4068" descr="streghetta"/>
          <p:cNvPicPr>
            <a:picLocks noChangeAspect="1" noChangeArrowheads="1"/>
          </p:cNvPicPr>
          <p:nvPr/>
        </p:nvPicPr>
        <p:blipFill>
          <a:blip r:embed="rId5" cstate="print"/>
          <a:srcRect/>
          <a:stretch>
            <a:fillRect/>
          </a:stretch>
        </p:blipFill>
        <p:spPr bwMode="auto">
          <a:xfrm>
            <a:off x="5068888" y="3340100"/>
            <a:ext cx="1549400" cy="1954213"/>
          </a:xfrm>
          <a:prstGeom prst="rect">
            <a:avLst/>
          </a:prstGeom>
          <a:noFill/>
          <a:ln w="9525">
            <a:noFill/>
            <a:miter lim="800000"/>
            <a:headEnd/>
            <a:tailEnd/>
          </a:ln>
        </p:spPr>
      </p:pic>
      <p:pic>
        <p:nvPicPr>
          <p:cNvPr id="46085" name="Picture 2" descr="Halloween, Bats, Full Moon, Pumpkin, Scene, Tree, Witch"/>
          <p:cNvPicPr>
            <a:picLocks noChangeAspect="1" noChangeArrowheads="1"/>
          </p:cNvPicPr>
          <p:nvPr/>
        </p:nvPicPr>
        <p:blipFill>
          <a:blip r:embed="rId6" cstate="print"/>
          <a:srcRect/>
          <a:stretch>
            <a:fillRect/>
          </a:stretch>
        </p:blipFill>
        <p:spPr bwMode="auto">
          <a:xfrm>
            <a:off x="4665663" y="6672263"/>
            <a:ext cx="1733550" cy="1781175"/>
          </a:xfrm>
          <a:prstGeom prst="rect">
            <a:avLst/>
          </a:prstGeom>
          <a:noFill/>
          <a:ln w="9525">
            <a:noFill/>
            <a:miter lim="800000"/>
            <a:headEnd/>
            <a:tailEnd/>
          </a:ln>
        </p:spPr>
      </p:pic>
      <p:graphicFrame>
        <p:nvGraphicFramePr>
          <p:cNvPr id="47305" name="Group 201"/>
          <p:cNvGraphicFramePr>
            <a:graphicFrameLocks noGrp="1"/>
          </p:cNvGraphicFramePr>
          <p:nvPr/>
        </p:nvGraphicFramePr>
        <p:xfrm>
          <a:off x="3068638"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7</a:t>
                      </a:r>
                    </a:p>
                  </a:txBody>
                  <a:tcPr horzOverflow="overflow">
                    <a:lnL>
                      <a:noFill/>
                    </a:lnL>
                    <a:lnR>
                      <a:noFill/>
                    </a:lnR>
                    <a:lnT>
                      <a:noFill/>
                    </a:lnT>
                    <a:lnB>
                      <a:noFill/>
                    </a:lnB>
                    <a:lnTlToBr>
                      <a:noFill/>
                    </a:lnTlToBr>
                    <a:lnBlToTr>
                      <a:noFill/>
                    </a:lnBlToTr>
                    <a:solidFill>
                      <a:srgbClr val="17375E"/>
                    </a:solidFill>
                  </a:tcPr>
                </a:tc>
              </a:tr>
            </a:tbl>
          </a:graphicData>
        </a:graphic>
      </p:graphicFrame>
      <p:graphicFrame>
        <p:nvGraphicFramePr>
          <p:cNvPr id="3" name="Group 4056"/>
          <p:cNvGraphicFramePr>
            <a:graphicFrameLocks noGrp="1"/>
          </p:cNvGraphicFramePr>
          <p:nvPr/>
        </p:nvGraphicFramePr>
        <p:xfrm>
          <a:off x="1539875" y="1476375"/>
          <a:ext cx="3527425" cy="3671888"/>
        </p:xfrm>
        <a:graphic>
          <a:graphicData uri="http://schemas.openxmlformats.org/drawingml/2006/table">
            <a:tbl>
              <a:tblPr/>
              <a:tblGrid>
                <a:gridCol w="287000"/>
                <a:gridCol w="323749"/>
                <a:gridCol w="287000"/>
                <a:gridCol w="287000"/>
                <a:gridCol w="287000"/>
                <a:gridCol w="287000"/>
                <a:gridCol w="334250"/>
                <a:gridCol w="287000"/>
                <a:gridCol w="287000"/>
                <a:gridCol w="287000"/>
                <a:gridCol w="287000"/>
                <a:gridCol w="287000"/>
              </a:tblGrid>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v</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s</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l</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c</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h</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u</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d</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r</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o</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a</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x</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s</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o</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r</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c</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i</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e</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r</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e</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j</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n</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w</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z</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q</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o</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a</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b</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c</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x</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b</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x</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u</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d</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s</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h</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g</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r</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h</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w</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s</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z</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k</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e</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t</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o</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l</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l</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j</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z</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l</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p</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y</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h</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s</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k</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f</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t</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ô</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m</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e</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y</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k</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j</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q</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i</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g</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x</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z</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t</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f</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g</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t</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z</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y</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s</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u</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k</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t</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p</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f</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w</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d</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s</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x</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y</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e</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h</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d</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y</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g</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k</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a</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s</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b</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g</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s</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o</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06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x</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n</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c</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i</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t</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r</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o</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u</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i</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l</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smtClean="0">
                          <a:ln>
                            <a:noFill/>
                          </a:ln>
                          <a:solidFill>
                            <a:schemeClr val="tx1"/>
                          </a:solidFill>
                          <a:effectLst/>
                          <a:latin typeface="+mn-lt"/>
                          <a:cs typeface="Times New Roman" pitchFamily="18" charset="0"/>
                        </a:rPr>
                        <a:t>l</a:t>
                      </a:r>
                      <a:endParaRPr kumimoji="0" lang="it-IT" sz="1400" b="0" i="0" u="none" strike="noStrike" cap="none" normalizeH="0" baseline="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sz="1400" b="0" i="0" u="none" strike="noStrike" cap="none" normalizeH="0" baseline="0" dirty="0" smtClean="0">
                          <a:ln>
                            <a:noFill/>
                          </a:ln>
                          <a:solidFill>
                            <a:schemeClr val="tx1"/>
                          </a:solidFill>
                          <a:effectLst/>
                          <a:latin typeface="+mn-lt"/>
                          <a:cs typeface="Times New Roman" pitchFamily="18" charset="0"/>
                        </a:rPr>
                        <a:t>e</a:t>
                      </a:r>
                      <a:endParaRPr kumimoji="0" lang="it-IT" sz="1400" b="0" i="0" u="none" strike="noStrike" cap="none" normalizeH="0" baseline="0" dirty="0" smtClean="0">
                        <a:ln>
                          <a:noFill/>
                        </a:ln>
                        <a:solidFill>
                          <a:schemeClr val="tx1"/>
                        </a:solidFill>
                        <a:effectLst/>
                        <a:latin typeface="+mn-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46264" name="Rectangle 3"/>
          <p:cNvSpPr>
            <a:spLocks noChangeArrowheads="1"/>
          </p:cNvSpPr>
          <p:nvPr/>
        </p:nvSpPr>
        <p:spPr bwMode="auto">
          <a:xfrm>
            <a:off x="404813" y="642938"/>
            <a:ext cx="5883275" cy="522287"/>
          </a:xfrm>
          <a:prstGeom prst="rect">
            <a:avLst/>
          </a:prstGeom>
          <a:noFill/>
          <a:ln w="9525">
            <a:noFill/>
            <a:miter lim="800000"/>
            <a:headEnd/>
            <a:tailEnd/>
          </a:ln>
        </p:spPr>
        <p:txBody>
          <a:bodyPr>
            <a:spAutoFit/>
          </a:bodyPr>
          <a:lstStyle/>
          <a:p>
            <a:pPr algn="ctr"/>
            <a:r>
              <a:rPr lang="fr-FR" sz="2800" b="1">
                <a:solidFill>
                  <a:srgbClr val="FF3300"/>
                </a:solidFill>
                <a:latin typeface="Calibri" pitchFamily="34" charset="0"/>
              </a:rPr>
              <a:t>Mots cachés</a:t>
            </a:r>
            <a:endParaRPr lang="en-GB" sz="2800" b="1">
              <a:solidFill>
                <a:srgbClr val="FF3300"/>
              </a:solidFill>
              <a:latin typeface="Calibri" pitchFamily="34" charset="0"/>
            </a:endParaRPr>
          </a:p>
        </p:txBody>
      </p:sp>
      <p:pic>
        <p:nvPicPr>
          <p:cNvPr id="46265" name="Picture 4058" descr="cappello"/>
          <p:cNvPicPr>
            <a:picLocks noChangeAspect="1" noChangeArrowheads="1"/>
          </p:cNvPicPr>
          <p:nvPr/>
        </p:nvPicPr>
        <p:blipFill>
          <a:blip r:embed="rId7" cstate="print"/>
          <a:srcRect/>
          <a:stretch>
            <a:fillRect/>
          </a:stretch>
        </p:blipFill>
        <p:spPr bwMode="auto">
          <a:xfrm rot="1675882">
            <a:off x="576263" y="5656263"/>
            <a:ext cx="1346200" cy="1323975"/>
          </a:xfrm>
          <a:prstGeom prst="rect">
            <a:avLst/>
          </a:prstGeom>
          <a:noFill/>
          <a:ln w="9525">
            <a:noFill/>
            <a:miter lim="800000"/>
            <a:headEnd/>
            <a:tailEnd/>
          </a:ln>
        </p:spPr>
      </p:pic>
      <p:pic>
        <p:nvPicPr>
          <p:cNvPr id="46266" name="Picture 4060" descr="fantasma"/>
          <p:cNvPicPr>
            <a:picLocks noChangeAspect="1" noChangeArrowheads="1"/>
          </p:cNvPicPr>
          <p:nvPr/>
        </p:nvPicPr>
        <p:blipFill>
          <a:blip r:embed="rId8" cstate="print"/>
          <a:srcRect/>
          <a:stretch>
            <a:fillRect/>
          </a:stretch>
        </p:blipFill>
        <p:spPr bwMode="auto">
          <a:xfrm>
            <a:off x="2436813" y="6918325"/>
            <a:ext cx="2000250" cy="1585913"/>
          </a:xfrm>
          <a:prstGeom prst="rect">
            <a:avLst/>
          </a:prstGeom>
          <a:noFill/>
          <a:ln w="9525">
            <a:noFill/>
            <a:miter lim="800000"/>
            <a:headEnd/>
            <a:tailEnd/>
          </a:ln>
        </p:spPr>
      </p:pic>
      <p:pic>
        <p:nvPicPr>
          <p:cNvPr id="46267" name="Picture 4061" descr="scheletro"/>
          <p:cNvPicPr>
            <a:picLocks noChangeAspect="1" noChangeArrowheads="1"/>
          </p:cNvPicPr>
          <p:nvPr/>
        </p:nvPicPr>
        <p:blipFill>
          <a:blip r:embed="rId9" cstate="print"/>
          <a:srcRect/>
          <a:stretch>
            <a:fillRect/>
          </a:stretch>
        </p:blipFill>
        <p:spPr bwMode="auto">
          <a:xfrm>
            <a:off x="5307013" y="788988"/>
            <a:ext cx="1235075" cy="2182812"/>
          </a:xfrm>
          <a:prstGeom prst="rect">
            <a:avLst/>
          </a:prstGeom>
          <a:noFill/>
          <a:ln w="9525">
            <a:noFill/>
            <a:miter lim="800000"/>
            <a:headEnd/>
            <a:tailEnd/>
          </a:ln>
        </p:spPr>
      </p:pic>
      <p:sp>
        <p:nvSpPr>
          <p:cNvPr id="46268" name="Rectangle 15"/>
          <p:cNvSpPr>
            <a:spLocks noChangeArrowheads="1"/>
          </p:cNvSpPr>
          <p:nvPr/>
        </p:nvSpPr>
        <p:spPr bwMode="auto">
          <a:xfrm>
            <a:off x="3708400" y="8196263"/>
            <a:ext cx="1047750" cy="369887"/>
          </a:xfrm>
          <a:prstGeom prst="rect">
            <a:avLst/>
          </a:prstGeom>
          <a:noFill/>
          <a:ln w="9525">
            <a:noFill/>
            <a:miter lim="800000"/>
            <a:headEnd/>
            <a:tailEnd/>
          </a:ln>
        </p:spPr>
        <p:txBody>
          <a:bodyPr wrap="none">
            <a:spAutoFit/>
          </a:bodyPr>
          <a:lstStyle/>
          <a:p>
            <a:r>
              <a:rPr lang="it-IT" b="1">
                <a:solidFill>
                  <a:srgbClr val="CC0000"/>
                </a:solidFill>
                <a:latin typeface="Calibri" pitchFamily="34" charset="0"/>
              </a:rPr>
              <a:t>fantôme</a:t>
            </a:r>
            <a:r>
              <a:rPr lang="it-IT">
                <a:latin typeface="Calibri" pitchFamily="34" charset="0"/>
              </a:rPr>
              <a:t> </a:t>
            </a:r>
            <a:endParaRPr lang="en-GB">
              <a:latin typeface="Calibri" pitchFamily="34" charset="0"/>
            </a:endParaRPr>
          </a:p>
        </p:txBody>
      </p:sp>
      <p:sp>
        <p:nvSpPr>
          <p:cNvPr id="46269" name="Rectangle 16"/>
          <p:cNvSpPr>
            <a:spLocks noChangeArrowheads="1"/>
          </p:cNvSpPr>
          <p:nvPr/>
        </p:nvSpPr>
        <p:spPr bwMode="auto">
          <a:xfrm>
            <a:off x="5307013" y="2986088"/>
            <a:ext cx="1079500" cy="368300"/>
          </a:xfrm>
          <a:prstGeom prst="rect">
            <a:avLst/>
          </a:prstGeom>
          <a:noFill/>
          <a:ln w="9525">
            <a:noFill/>
            <a:miter lim="800000"/>
            <a:headEnd/>
            <a:tailEnd/>
          </a:ln>
        </p:spPr>
        <p:txBody>
          <a:bodyPr wrap="none">
            <a:spAutoFit/>
          </a:bodyPr>
          <a:lstStyle/>
          <a:p>
            <a:pPr>
              <a:buFont typeface="Arial" charset="0"/>
              <a:buNone/>
            </a:pPr>
            <a:r>
              <a:rPr lang="it-IT" b="1">
                <a:solidFill>
                  <a:srgbClr val="CC0000"/>
                </a:solidFill>
                <a:latin typeface="Calibri" pitchFamily="34" charset="0"/>
              </a:rPr>
              <a:t>squelette</a:t>
            </a:r>
          </a:p>
        </p:txBody>
      </p:sp>
      <p:sp>
        <p:nvSpPr>
          <p:cNvPr id="46270" name="Rectangle 17"/>
          <p:cNvSpPr>
            <a:spLocks noChangeArrowheads="1"/>
          </p:cNvSpPr>
          <p:nvPr/>
        </p:nvSpPr>
        <p:spPr bwMode="auto">
          <a:xfrm>
            <a:off x="446088" y="5253038"/>
            <a:ext cx="1090612" cy="368300"/>
          </a:xfrm>
          <a:prstGeom prst="rect">
            <a:avLst/>
          </a:prstGeom>
          <a:noFill/>
          <a:ln w="9525">
            <a:noFill/>
            <a:miter lim="800000"/>
            <a:headEnd/>
            <a:tailEnd/>
          </a:ln>
        </p:spPr>
        <p:txBody>
          <a:bodyPr wrap="none">
            <a:spAutoFit/>
          </a:bodyPr>
          <a:lstStyle/>
          <a:p>
            <a:pPr>
              <a:buFont typeface="Arial" charset="0"/>
              <a:buNone/>
            </a:pPr>
            <a:r>
              <a:rPr lang="it-IT" b="1">
                <a:solidFill>
                  <a:srgbClr val="CC0000"/>
                </a:solidFill>
                <a:latin typeface="Calibri" pitchFamily="34" charset="0"/>
              </a:rPr>
              <a:t>chaudron</a:t>
            </a:r>
          </a:p>
        </p:txBody>
      </p:sp>
      <p:sp>
        <p:nvSpPr>
          <p:cNvPr id="46271" name="Rectangle 19"/>
          <p:cNvSpPr>
            <a:spLocks noChangeArrowheads="1"/>
          </p:cNvSpPr>
          <p:nvPr/>
        </p:nvSpPr>
        <p:spPr bwMode="auto">
          <a:xfrm>
            <a:off x="1441450" y="5673725"/>
            <a:ext cx="995363" cy="369888"/>
          </a:xfrm>
          <a:prstGeom prst="rect">
            <a:avLst/>
          </a:prstGeom>
          <a:noFill/>
          <a:ln w="9525">
            <a:noFill/>
            <a:miter lim="800000"/>
            <a:headEnd/>
            <a:tailEnd/>
          </a:ln>
        </p:spPr>
        <p:txBody>
          <a:bodyPr wrap="none">
            <a:spAutoFit/>
          </a:bodyPr>
          <a:lstStyle/>
          <a:p>
            <a:r>
              <a:rPr lang="it-IT" b="1">
                <a:solidFill>
                  <a:srgbClr val="CC0000"/>
                </a:solidFill>
                <a:latin typeface="Calibri" pitchFamily="34" charset="0"/>
              </a:rPr>
              <a:t>chapeau</a:t>
            </a:r>
            <a:endParaRPr lang="en-GB">
              <a:solidFill>
                <a:srgbClr val="CC0000"/>
              </a:solidFill>
              <a:latin typeface="Calibri" pitchFamily="34" charset="0"/>
            </a:endParaRPr>
          </a:p>
        </p:txBody>
      </p:sp>
      <p:sp>
        <p:nvSpPr>
          <p:cNvPr id="46272" name="Rectangle 20"/>
          <p:cNvSpPr>
            <a:spLocks noChangeArrowheads="1"/>
          </p:cNvSpPr>
          <p:nvPr/>
        </p:nvSpPr>
        <p:spPr bwMode="auto">
          <a:xfrm>
            <a:off x="5203825" y="5286375"/>
            <a:ext cx="993775" cy="369888"/>
          </a:xfrm>
          <a:prstGeom prst="rect">
            <a:avLst/>
          </a:prstGeom>
          <a:noFill/>
          <a:ln w="9525">
            <a:noFill/>
            <a:miter lim="800000"/>
            <a:headEnd/>
            <a:tailEnd/>
          </a:ln>
        </p:spPr>
        <p:txBody>
          <a:bodyPr wrap="none">
            <a:spAutoFit/>
          </a:bodyPr>
          <a:lstStyle/>
          <a:p>
            <a:r>
              <a:rPr lang="it-IT" b="1">
                <a:solidFill>
                  <a:srgbClr val="CC0000"/>
                </a:solidFill>
                <a:latin typeface="Calibri" pitchFamily="34" charset="0"/>
              </a:rPr>
              <a:t>sorcière</a:t>
            </a:r>
            <a:r>
              <a:rPr lang="it-IT">
                <a:latin typeface="Calibri" pitchFamily="34" charset="0"/>
              </a:rPr>
              <a:t> </a:t>
            </a:r>
            <a:endParaRPr lang="en-GB">
              <a:latin typeface="Calibri" pitchFamily="34" charset="0"/>
            </a:endParaRPr>
          </a:p>
        </p:txBody>
      </p:sp>
      <p:sp>
        <p:nvSpPr>
          <p:cNvPr id="46273" name="Rectangle 21"/>
          <p:cNvSpPr>
            <a:spLocks noChangeArrowheads="1"/>
          </p:cNvSpPr>
          <p:nvPr/>
        </p:nvSpPr>
        <p:spPr bwMode="auto">
          <a:xfrm>
            <a:off x="5349875" y="6038850"/>
            <a:ext cx="1079500" cy="369888"/>
          </a:xfrm>
          <a:prstGeom prst="rect">
            <a:avLst/>
          </a:prstGeom>
          <a:noFill/>
          <a:ln w="9525">
            <a:noFill/>
            <a:miter lim="800000"/>
            <a:headEnd/>
            <a:tailEnd/>
          </a:ln>
        </p:spPr>
        <p:txBody>
          <a:bodyPr wrap="none">
            <a:spAutoFit/>
          </a:bodyPr>
          <a:lstStyle/>
          <a:p>
            <a:r>
              <a:rPr lang="it-IT" b="1">
                <a:solidFill>
                  <a:srgbClr val="CC0000"/>
                </a:solidFill>
                <a:latin typeface="Calibri" pitchFamily="34" charset="0"/>
              </a:rPr>
              <a:t>citrouille</a:t>
            </a:r>
            <a:r>
              <a:rPr lang="it-IT">
                <a:latin typeface="Calibri" pitchFamily="34" charset="0"/>
              </a:rPr>
              <a:t> </a:t>
            </a:r>
            <a:endParaRPr lang="en-GB">
              <a:latin typeface="Calibri" pitchFamily="34" charset="0"/>
            </a:endParaRPr>
          </a:p>
        </p:txBody>
      </p:sp>
      <p:pic>
        <p:nvPicPr>
          <p:cNvPr id="46274" name="Picture 4" descr="Cobweb, Spiderweb, Spider'S Web, Halloween, Spider"/>
          <p:cNvPicPr>
            <a:picLocks noChangeAspect="1" noChangeArrowheads="1"/>
          </p:cNvPicPr>
          <p:nvPr/>
        </p:nvPicPr>
        <p:blipFill>
          <a:blip r:embed="rId10" cstate="print"/>
          <a:srcRect l="5029" t="7126" r="2992" b="7124"/>
          <a:stretch>
            <a:fillRect/>
          </a:stretch>
        </p:blipFill>
        <p:spPr bwMode="auto">
          <a:xfrm>
            <a:off x="446088" y="642938"/>
            <a:ext cx="1241425" cy="1112837"/>
          </a:xfrm>
          <a:prstGeom prst="rect">
            <a:avLst/>
          </a:prstGeom>
          <a:noFill/>
          <a:ln w="9525">
            <a:noFill/>
            <a:miter lim="800000"/>
            <a:headEnd/>
            <a:tailEnd/>
          </a:ln>
        </p:spPr>
      </p:pic>
      <p:pic>
        <p:nvPicPr>
          <p:cNvPr id="46275" name="Picture 6" descr="Bat, Halloween, Flying, Wings"/>
          <p:cNvPicPr>
            <a:picLocks noChangeAspect="1" noChangeArrowheads="1"/>
          </p:cNvPicPr>
          <p:nvPr/>
        </p:nvPicPr>
        <p:blipFill>
          <a:blip r:embed="rId11" cstate="print"/>
          <a:srcRect/>
          <a:stretch>
            <a:fillRect/>
          </a:stretch>
        </p:blipFill>
        <p:spPr bwMode="auto">
          <a:xfrm rot="-630961">
            <a:off x="1974850" y="5292725"/>
            <a:ext cx="2274888" cy="1431925"/>
          </a:xfrm>
          <a:prstGeom prst="rect">
            <a:avLst/>
          </a:prstGeom>
          <a:noFill/>
          <a:ln w="9525">
            <a:noFill/>
            <a:miter lim="800000"/>
            <a:headEnd/>
            <a:tailEnd/>
          </a:ln>
        </p:spPr>
      </p:pic>
      <p:pic>
        <p:nvPicPr>
          <p:cNvPr id="46276" name="Picture 8" descr="Witch'S House, Fairy Tales, Fairy Tale Forest"/>
          <p:cNvPicPr>
            <a:picLocks noChangeAspect="1" noChangeArrowheads="1"/>
          </p:cNvPicPr>
          <p:nvPr/>
        </p:nvPicPr>
        <p:blipFill>
          <a:blip r:embed="rId12" cstate="print"/>
          <a:srcRect/>
          <a:stretch>
            <a:fillRect/>
          </a:stretch>
        </p:blipFill>
        <p:spPr bwMode="auto">
          <a:xfrm>
            <a:off x="455613" y="6502400"/>
            <a:ext cx="1276350" cy="2063750"/>
          </a:xfrm>
          <a:prstGeom prst="rect">
            <a:avLst/>
          </a:prstGeom>
          <a:noFill/>
          <a:ln w="9525">
            <a:noFill/>
            <a:miter lim="800000"/>
            <a:headEnd/>
            <a:tailEnd/>
          </a:ln>
        </p:spPr>
      </p:pic>
      <p:sp>
        <p:nvSpPr>
          <p:cNvPr id="46277" name="Rectangle 26"/>
          <p:cNvSpPr>
            <a:spLocks noChangeArrowheads="1"/>
          </p:cNvSpPr>
          <p:nvPr/>
        </p:nvSpPr>
        <p:spPr bwMode="auto">
          <a:xfrm>
            <a:off x="392113" y="2339975"/>
            <a:ext cx="701675" cy="369888"/>
          </a:xfrm>
          <a:prstGeom prst="rect">
            <a:avLst/>
          </a:prstGeom>
          <a:noFill/>
          <a:ln w="9525">
            <a:noFill/>
            <a:miter lim="800000"/>
            <a:headEnd/>
            <a:tailEnd/>
          </a:ln>
        </p:spPr>
        <p:txBody>
          <a:bodyPr wrap="none">
            <a:spAutoFit/>
          </a:bodyPr>
          <a:lstStyle/>
          <a:p>
            <a:r>
              <a:rPr lang="it-IT" b="1">
                <a:solidFill>
                  <a:srgbClr val="CC0000"/>
                </a:solidFill>
                <a:latin typeface="Calibri" pitchFamily="34" charset="0"/>
              </a:rPr>
              <a:t>balai </a:t>
            </a:r>
            <a:endParaRPr lang="en-GB" b="1">
              <a:solidFill>
                <a:srgbClr val="CC0000"/>
              </a:solidFill>
              <a:latin typeface="Calibri" pitchFamily="34" charset="0"/>
            </a:endParaRPr>
          </a:p>
        </p:txBody>
      </p:sp>
      <p:pic>
        <p:nvPicPr>
          <p:cNvPr id="46278" name="Picture 12" descr="Dracula, Halloween, Blood, Little, Monster, Sucker"/>
          <p:cNvPicPr>
            <a:picLocks noChangeAspect="1" noChangeArrowheads="1"/>
          </p:cNvPicPr>
          <p:nvPr/>
        </p:nvPicPr>
        <p:blipFill>
          <a:blip r:embed="rId13" cstate="print"/>
          <a:srcRect/>
          <a:stretch>
            <a:fillRect/>
          </a:stretch>
        </p:blipFill>
        <p:spPr bwMode="auto">
          <a:xfrm>
            <a:off x="1736725" y="6645275"/>
            <a:ext cx="1009650" cy="2016125"/>
          </a:xfrm>
          <a:prstGeom prst="rect">
            <a:avLst/>
          </a:prstGeom>
          <a:noFill/>
          <a:ln w="9525">
            <a:noFill/>
            <a:miter lim="800000"/>
            <a:headEnd/>
            <a:tailEnd/>
          </a:ln>
        </p:spPr>
      </p:pic>
      <p:sp>
        <p:nvSpPr>
          <p:cNvPr id="46279" name="TextBox 29"/>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latin typeface="Calibri" pitchFamily="34" charset="0"/>
              </a:rPr>
              <a:t>N°1 / Octobre – Novembre 2013</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5"/>
          <p:cNvGraphicFramePr>
            <a:graphicFrameLocks/>
          </p:cNvGraphicFramePr>
          <p:nvPr/>
        </p:nvGraphicFramePr>
        <p:xfrm>
          <a:off x="1693863" y="4929188"/>
          <a:ext cx="3600450" cy="3502025"/>
        </p:xfrm>
        <a:graphic>
          <a:graphicData uri="http://schemas.openxmlformats.org/drawingml/2006/table">
            <a:tbl>
              <a:tblPr/>
              <a:tblGrid>
                <a:gridCol w="310473"/>
                <a:gridCol w="245110"/>
                <a:gridCol w="245110"/>
                <a:gridCol w="217876"/>
                <a:gridCol w="196089"/>
                <a:gridCol w="217876"/>
                <a:gridCol w="245110"/>
                <a:gridCol w="196089"/>
                <a:gridCol w="239664"/>
                <a:gridCol w="245110"/>
                <a:gridCol w="310473"/>
                <a:gridCol w="245110"/>
                <a:gridCol w="245110"/>
                <a:gridCol w="196089"/>
                <a:gridCol w="245110"/>
              </a:tblGrid>
              <a:tr h="291787">
                <a:tc>
                  <a:txBody>
                    <a:bodyPr/>
                    <a:lstStyle/>
                    <a:p>
                      <a:pPr algn="l" fontAlgn="b"/>
                      <a:endParaRPr lang="en-GB" sz="1100" b="0" i="0" u="none" strike="noStrike" dirty="0">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q</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v</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p</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FFFFFF"/>
                          </a:solidFill>
                          <a:effectLst/>
                          <a:latin typeface="Calibri"/>
                        </a:rPr>
                        <a: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FFFFFF"/>
                          </a:solidFill>
                          <a:effectLst/>
                          <a:latin typeface="Calibri"/>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c</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è</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dirty="0">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FFFFFF"/>
                          </a:solidFill>
                          <a:effectLst/>
                          <a:latin typeface="Calibri"/>
                        </a:rPr>
                        <a:t>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en-GB" sz="1100" b="0" i="0" u="none" strike="noStrike">
                          <a:solidFill>
                            <a:srgbClr val="FFFFFF"/>
                          </a:solidFill>
                          <a:effectLst/>
                          <a:latin typeface="Calibri"/>
                        </a:rPr>
                        <a:t>g</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i</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é</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dirty="0">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r>
              <a:tr h="291787">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en-GB" sz="1100" b="0" i="0" u="none" strike="noStrike">
                          <a:solidFill>
                            <a:srgbClr val="FFFFFF"/>
                          </a:solidFill>
                          <a:effectLst/>
                          <a:latin typeface="Calibri"/>
                        </a:rPr>
                        <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dirty="0">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dirty="0">
                        <a:solidFill>
                          <a:srgbClr val="FFFFFF"/>
                        </a:solidFill>
                        <a:effectLst/>
                        <a:latin typeface="Calibri"/>
                      </a:endParaRPr>
                    </a:p>
                  </a:txBody>
                  <a:tcPr marL="9525" marR="9525" marT="9525" marB="0" anchor="b">
                    <a:lnL>
                      <a:noFill/>
                    </a:lnL>
                    <a:lnR>
                      <a:noFill/>
                    </a:lnR>
                    <a:lnT>
                      <a:noFill/>
                    </a:lnT>
                    <a:lnB>
                      <a:noFill/>
                    </a:lnB>
                  </a:tcPr>
                </a:tc>
              </a:tr>
              <a:tr h="291787">
                <a:tc>
                  <a:txBody>
                    <a:bodyPr/>
                    <a:lstStyle/>
                    <a:p>
                      <a:pPr algn="l" fontAlgn="b"/>
                      <a:r>
                        <a:rPr lang="en-GB" sz="1100" b="0" i="0" u="none" strike="noStrike">
                          <a:solidFill>
                            <a:srgbClr val="FFFFFF"/>
                          </a:solidFill>
                          <a:effectLst/>
                          <a:latin typeface="Calibri"/>
                        </a:rPr>
                        <a:t>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FFFFFF"/>
                          </a:solidFill>
                          <a:effectLst/>
                          <a:latin typeface="Calibri"/>
                        </a:rPr>
                        <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GB" sz="1100" b="0" i="0" u="none" strike="noStrike">
                        <a:solidFill>
                          <a:srgbClr val="FFFFFF"/>
                        </a:solidFill>
                        <a:effectLst/>
                        <a:latin typeface="Calibri"/>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a:solidFill>
                          <a:srgbClr val="FFFFFF"/>
                        </a:solidFill>
                        <a:effectLst/>
                        <a:latin typeface="Calibri"/>
                      </a:endParaRPr>
                    </a:p>
                  </a:txBody>
                  <a:tcPr marL="9525" marR="9525" marT="9525" marB="0" anchor="b">
                    <a:lnL>
                      <a:noFill/>
                    </a:lnL>
                    <a:lnR>
                      <a:noFill/>
                    </a:lnR>
                    <a:lnT>
                      <a:noFill/>
                    </a:lnT>
                    <a:lnB>
                      <a:noFill/>
                    </a:lnB>
                  </a:tcPr>
                </a:tc>
                <a:tc>
                  <a:txBody>
                    <a:bodyPr/>
                    <a:lstStyle/>
                    <a:p>
                      <a:pPr algn="l" fontAlgn="b"/>
                      <a:endParaRPr lang="en-GB" sz="1100" b="0" i="0" u="none" strike="noStrike" dirty="0">
                        <a:solidFill>
                          <a:srgbClr val="FFFFFF"/>
                        </a:solidFill>
                        <a:effectLst/>
                        <a:latin typeface="Calibri"/>
                      </a:endParaRPr>
                    </a:p>
                  </a:txBody>
                  <a:tcPr marL="9525" marR="9525" marT="9525" marB="0" anchor="b">
                    <a:lnL>
                      <a:noFill/>
                    </a:lnL>
                    <a:lnR>
                      <a:noFill/>
                    </a:lnR>
                    <a:lnT>
                      <a:noFill/>
                    </a:lnT>
                    <a:lnB>
                      <a:noFill/>
                    </a:lnB>
                  </a:tcPr>
                </a:tc>
              </a:tr>
            </a:tbl>
          </a:graphicData>
        </a:graphic>
      </p:graphicFrame>
      <p:pic>
        <p:nvPicPr>
          <p:cNvPr id="47333" name="Picture 6" descr="http://l.thumbs.canstockphoto.com/canstock3969339.jpg"/>
          <p:cNvPicPr>
            <a:picLocks noChangeAspect="1" noChangeArrowheads="1"/>
          </p:cNvPicPr>
          <p:nvPr/>
        </p:nvPicPr>
        <p:blipFill>
          <a:blip r:embed="rId2" cstate="print"/>
          <a:srcRect r="4247"/>
          <a:stretch>
            <a:fillRect/>
          </a:stretch>
        </p:blipFill>
        <p:spPr bwMode="auto">
          <a:xfrm>
            <a:off x="1373188" y="6637338"/>
            <a:ext cx="1244600" cy="1298575"/>
          </a:xfrm>
          <a:prstGeom prst="rect">
            <a:avLst/>
          </a:prstGeom>
          <a:noFill/>
          <a:ln w="9525">
            <a:noFill/>
            <a:miter lim="800000"/>
            <a:headEnd/>
            <a:tailEnd/>
          </a:ln>
        </p:spPr>
      </p:pic>
      <p:pic>
        <p:nvPicPr>
          <p:cNvPr id="47334" name="Picture 4" descr="http://l.thumbs.canstockphoto.com/canstock5408914.jpg"/>
          <p:cNvPicPr>
            <a:picLocks noChangeAspect="1" noChangeArrowheads="1"/>
          </p:cNvPicPr>
          <p:nvPr/>
        </p:nvPicPr>
        <p:blipFill>
          <a:blip r:embed="rId3" cstate="print"/>
          <a:srcRect l="13567" r="12857"/>
          <a:stretch>
            <a:fillRect/>
          </a:stretch>
        </p:blipFill>
        <p:spPr bwMode="auto">
          <a:xfrm>
            <a:off x="4260850" y="7521575"/>
            <a:ext cx="1039813" cy="1057275"/>
          </a:xfrm>
          <a:prstGeom prst="rect">
            <a:avLst/>
          </a:prstGeom>
          <a:noFill/>
          <a:ln w="9525">
            <a:noFill/>
            <a:miter lim="800000"/>
            <a:headEnd/>
            <a:tailEnd/>
          </a:ln>
        </p:spPr>
      </p:pic>
      <p:sp>
        <p:nvSpPr>
          <p:cNvPr id="47335" name="Rectangle 3"/>
          <p:cNvSpPr>
            <a:spLocks noChangeArrowheads="1"/>
          </p:cNvSpPr>
          <p:nvPr/>
        </p:nvSpPr>
        <p:spPr bwMode="auto">
          <a:xfrm>
            <a:off x="404813" y="611188"/>
            <a:ext cx="5883275" cy="519112"/>
          </a:xfrm>
          <a:prstGeom prst="rect">
            <a:avLst/>
          </a:prstGeom>
          <a:noFill/>
          <a:ln w="9525">
            <a:noFill/>
            <a:miter lim="800000"/>
            <a:headEnd/>
            <a:tailEnd/>
          </a:ln>
        </p:spPr>
        <p:txBody>
          <a:bodyPr>
            <a:spAutoFit/>
          </a:bodyPr>
          <a:lstStyle/>
          <a:p>
            <a:pPr algn="ctr"/>
            <a:r>
              <a:rPr lang="fr-FR" sz="2800" b="1">
                <a:latin typeface="Calibri" pitchFamily="34" charset="0"/>
              </a:rPr>
              <a:t>Joyeux Halloween!</a:t>
            </a:r>
            <a:endParaRPr lang="en-GB" sz="2800" b="1">
              <a:latin typeface="Calibri" pitchFamily="34" charset="0"/>
            </a:endParaRPr>
          </a:p>
        </p:txBody>
      </p:sp>
      <p:sp>
        <p:nvSpPr>
          <p:cNvPr id="47336" name="Rectangle 5"/>
          <p:cNvSpPr>
            <a:spLocks noChangeArrowheads="1"/>
          </p:cNvSpPr>
          <p:nvPr/>
        </p:nvSpPr>
        <p:spPr bwMode="auto">
          <a:xfrm>
            <a:off x="404813" y="1357313"/>
            <a:ext cx="2549525" cy="338137"/>
          </a:xfrm>
          <a:prstGeom prst="rect">
            <a:avLst/>
          </a:prstGeom>
          <a:solidFill>
            <a:srgbClr val="FF9933"/>
          </a:solidFill>
          <a:ln w="9525">
            <a:noFill/>
            <a:miter lim="800000"/>
            <a:headEnd/>
            <a:tailEnd/>
          </a:ln>
        </p:spPr>
        <p:txBody>
          <a:bodyPr wrap="none">
            <a:spAutoFit/>
          </a:bodyPr>
          <a:lstStyle/>
          <a:p>
            <a:r>
              <a:rPr lang="fr-FR" sz="1600" b="1">
                <a:latin typeface="Calibri" pitchFamily="34" charset="0"/>
              </a:rPr>
              <a:t>Halloween au Royaume-Uni</a:t>
            </a:r>
            <a:endParaRPr lang="en-GB" sz="1600" b="1">
              <a:latin typeface="Calibri" pitchFamily="34" charset="0"/>
            </a:endParaRPr>
          </a:p>
        </p:txBody>
      </p:sp>
      <p:graphicFrame>
        <p:nvGraphicFramePr>
          <p:cNvPr id="7" name="Table 6"/>
          <p:cNvGraphicFramePr>
            <a:graphicFrameLocks noGrp="1"/>
          </p:cNvGraphicFramePr>
          <p:nvPr/>
        </p:nvGraphicFramePr>
        <p:xfrm>
          <a:off x="357188" y="1835150"/>
          <a:ext cx="6167437" cy="2630488"/>
        </p:xfrm>
        <a:graphic>
          <a:graphicData uri="http://schemas.openxmlformats.org/drawingml/2006/table">
            <a:tbl>
              <a:tblPr firstRow="1" bandRow="1">
                <a:tableStyleId>{5C22544A-7EE6-4342-B048-85BDC9FD1C3A}</a:tableStyleId>
              </a:tblPr>
              <a:tblGrid>
                <a:gridCol w="2855221"/>
                <a:gridCol w="3312367"/>
              </a:tblGrid>
              <a:tr h="1368152">
                <a:tc>
                  <a:txBody>
                    <a:bodyPr/>
                    <a:lstStyle/>
                    <a:p>
                      <a:pPr algn="just"/>
                      <a:r>
                        <a:rPr lang="fr-FR" sz="1200" b="0" dirty="0" smtClean="0">
                          <a:solidFill>
                            <a:schemeClr val="tx1"/>
                          </a:solidFill>
                        </a:rPr>
                        <a:t>Nous célébrons la fête d’Halloween dans la soirée du 31 octobre et elle est très populaire au Royaume-Uni. Nous mettons des déguisements d’Halloween et nous disons ‘trick or </a:t>
                      </a:r>
                      <a:r>
                        <a:rPr lang="fr-FR" sz="1200" b="0" dirty="0" err="1" smtClean="0">
                          <a:solidFill>
                            <a:schemeClr val="tx1"/>
                          </a:solidFill>
                        </a:rPr>
                        <a:t>treat</a:t>
                      </a:r>
                      <a:r>
                        <a:rPr lang="fr-FR" sz="1200" b="0" dirty="0" smtClean="0">
                          <a:solidFill>
                            <a:schemeClr val="tx1"/>
                          </a:solidFill>
                        </a:rPr>
                        <a:t>’ pour que nous puissions manger des bonbons. De plus, nous allons au cinéma où nous voyons des films d’horreur. </a:t>
                      </a:r>
                    </a:p>
                    <a:p>
                      <a:pPr algn="just"/>
                      <a:endParaRPr lang="en-GB" sz="1200"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GB"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r h="893792">
                <a:tc>
                  <a:txBody>
                    <a:bodyPr/>
                    <a:lstStyle/>
                    <a:p>
                      <a:endParaRPr lang="en-GB" dirty="0"/>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fr-FR" sz="1200" dirty="0" smtClean="0">
                        <a:solidFill>
                          <a:schemeClr val="accent6">
                            <a:lumMod val="75000"/>
                          </a:schemeClr>
                        </a:solidFill>
                      </a:endParaRPr>
                    </a:p>
                    <a:p>
                      <a:pPr marL="0" marR="0" indent="0" algn="just" defTabSz="914400" rtl="0" eaLnBrk="1" fontAlgn="auto" latinLnBrk="0" hangingPunct="1">
                        <a:lnSpc>
                          <a:spcPct val="100000"/>
                        </a:lnSpc>
                        <a:spcBef>
                          <a:spcPts val="0"/>
                        </a:spcBef>
                        <a:spcAft>
                          <a:spcPts val="0"/>
                        </a:spcAft>
                        <a:buClrTx/>
                        <a:buSzTx/>
                        <a:buFontTx/>
                        <a:buNone/>
                        <a:tabLst/>
                        <a:defRPr/>
                      </a:pPr>
                      <a:r>
                        <a:rPr lang="fr-FR" sz="1200" dirty="0" smtClean="0">
                          <a:solidFill>
                            <a:schemeClr val="tx1"/>
                          </a:solidFill>
                        </a:rPr>
                        <a:t>Nous effrayons les gens un petit peu. Ce n’est pas méchant. Nous nous habillons en fantôme, en sorcière,  en squelette et en mort vivant. </a:t>
                      </a:r>
                      <a:endParaRPr lang="en-GB" dirty="0">
                        <a:solidFill>
                          <a:schemeClr val="tx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pic>
        <p:nvPicPr>
          <p:cNvPr id="47342" name="Picture 8" descr="http://farm3.staticflickr.com/2150/1812582746_510abd909b_o.jpg"/>
          <p:cNvPicPr>
            <a:picLocks noChangeAspect="1" noChangeArrowheads="1"/>
          </p:cNvPicPr>
          <p:nvPr/>
        </p:nvPicPr>
        <p:blipFill>
          <a:blip r:embed="rId4" cstate="print"/>
          <a:srcRect/>
          <a:stretch>
            <a:fillRect/>
          </a:stretch>
        </p:blipFill>
        <p:spPr bwMode="auto">
          <a:xfrm>
            <a:off x="3444875" y="1187450"/>
            <a:ext cx="2863850" cy="2232025"/>
          </a:xfrm>
          <a:prstGeom prst="rect">
            <a:avLst/>
          </a:prstGeom>
          <a:noFill/>
          <a:ln w="9525">
            <a:noFill/>
            <a:miter lim="800000"/>
            <a:headEnd/>
            <a:tailEnd/>
          </a:ln>
        </p:spPr>
      </p:pic>
      <p:pic>
        <p:nvPicPr>
          <p:cNvPr id="47343" name="Picture 9" descr="http://farm2.staticflickr.com/1251/5142806782_7742cf866c_o.jpg"/>
          <p:cNvPicPr>
            <a:picLocks noChangeAspect="1" noChangeArrowheads="1"/>
          </p:cNvPicPr>
          <p:nvPr/>
        </p:nvPicPr>
        <p:blipFill>
          <a:blip r:embed="rId5" cstate="print"/>
          <a:srcRect/>
          <a:stretch>
            <a:fillRect/>
          </a:stretch>
        </p:blipFill>
        <p:spPr bwMode="auto">
          <a:xfrm>
            <a:off x="427038" y="3563938"/>
            <a:ext cx="2714625" cy="1800225"/>
          </a:xfrm>
          <a:prstGeom prst="rect">
            <a:avLst/>
          </a:prstGeom>
          <a:noFill/>
          <a:ln w="9525">
            <a:noFill/>
            <a:miter lim="800000"/>
            <a:headEnd/>
            <a:tailEnd/>
          </a:ln>
        </p:spPr>
      </p:pic>
      <p:graphicFrame>
        <p:nvGraphicFramePr>
          <p:cNvPr id="49412" name="Group 260"/>
          <p:cNvGraphicFramePr>
            <a:graphicFrameLocks noGrp="1"/>
          </p:cNvGraphicFramePr>
          <p:nvPr/>
        </p:nvGraphicFramePr>
        <p:xfrm>
          <a:off x="3068638"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8</a:t>
                      </a:r>
                    </a:p>
                  </a:txBody>
                  <a:tcPr horzOverflow="overflow">
                    <a:lnL>
                      <a:noFill/>
                    </a:lnL>
                    <a:lnR>
                      <a:noFill/>
                    </a:lnR>
                    <a:lnT>
                      <a:noFill/>
                    </a:lnT>
                    <a:lnB>
                      <a:noFill/>
                    </a:lnB>
                    <a:lnTlToBr>
                      <a:noFill/>
                    </a:lnTlToBr>
                    <a:lnBlToTr>
                      <a:noFill/>
                    </a:lnBlToTr>
                    <a:solidFill>
                      <a:srgbClr val="17375E"/>
                    </a:solidFill>
                  </a:tcPr>
                </a:tc>
              </a:tr>
            </a:tbl>
          </a:graphicData>
        </a:graphic>
      </p:graphicFrame>
      <p:sp>
        <p:nvSpPr>
          <p:cNvPr id="47351" name="TextBox 7"/>
          <p:cNvSpPr txBox="1">
            <a:spLocks noChangeArrowheads="1"/>
          </p:cNvSpPr>
          <p:nvPr/>
        </p:nvSpPr>
        <p:spPr bwMode="auto">
          <a:xfrm>
            <a:off x="4365625" y="8655050"/>
            <a:ext cx="2303463" cy="246063"/>
          </a:xfrm>
          <a:prstGeom prst="rect">
            <a:avLst/>
          </a:prstGeom>
          <a:noFill/>
          <a:ln w="9525">
            <a:noFill/>
            <a:miter lim="800000"/>
            <a:headEnd/>
            <a:tailEnd/>
          </a:ln>
        </p:spPr>
        <p:txBody>
          <a:bodyPr>
            <a:spAutoFit/>
          </a:bodyPr>
          <a:lstStyle/>
          <a:p>
            <a:pPr algn="r"/>
            <a:r>
              <a:rPr lang="en-GB" sz="1000">
                <a:latin typeface="Calibri" pitchFamily="34" charset="0"/>
              </a:rPr>
              <a:t>N°1 / Octobre – Novembre 2013</a:t>
            </a:r>
          </a:p>
        </p:txBody>
      </p:sp>
      <p:cxnSp>
        <p:nvCxnSpPr>
          <p:cNvPr id="13" name="Straight Arrow Connector 12"/>
          <p:cNvCxnSpPr/>
          <p:nvPr/>
        </p:nvCxnSpPr>
        <p:spPr>
          <a:xfrm flipV="1">
            <a:off x="2328863" y="6815138"/>
            <a:ext cx="576262" cy="330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7353" name="Picture 1"/>
          <p:cNvPicPr>
            <a:picLocks noChangeAspect="1" noChangeArrowheads="1"/>
          </p:cNvPicPr>
          <p:nvPr/>
        </p:nvPicPr>
        <p:blipFill>
          <a:blip r:embed="rId6" cstate="print"/>
          <a:srcRect/>
          <a:stretch>
            <a:fillRect/>
          </a:stretch>
        </p:blipFill>
        <p:spPr bwMode="auto">
          <a:xfrm>
            <a:off x="5516563" y="4641850"/>
            <a:ext cx="920750" cy="931863"/>
          </a:xfrm>
          <a:prstGeom prst="rect">
            <a:avLst/>
          </a:prstGeom>
          <a:noFill/>
          <a:ln w="9525">
            <a:noFill/>
            <a:miter lim="800000"/>
            <a:headEnd/>
            <a:tailEnd/>
          </a:ln>
        </p:spPr>
      </p:pic>
      <p:pic>
        <p:nvPicPr>
          <p:cNvPr id="47354" name="Picture 2"/>
          <p:cNvPicPr>
            <a:picLocks noChangeAspect="1" noChangeArrowheads="1"/>
          </p:cNvPicPr>
          <p:nvPr/>
        </p:nvPicPr>
        <p:blipFill>
          <a:blip r:embed="rId7" cstate="print"/>
          <a:srcRect l="18774" r="19040"/>
          <a:stretch>
            <a:fillRect/>
          </a:stretch>
        </p:blipFill>
        <p:spPr bwMode="auto">
          <a:xfrm>
            <a:off x="5516563" y="6008688"/>
            <a:ext cx="1187450" cy="1787525"/>
          </a:xfrm>
          <a:prstGeom prst="rect">
            <a:avLst/>
          </a:prstGeom>
          <a:noFill/>
          <a:ln w="9525">
            <a:noFill/>
            <a:miter lim="800000"/>
            <a:headEnd/>
            <a:tailEnd/>
          </a:ln>
        </p:spPr>
      </p:pic>
      <p:cxnSp>
        <p:nvCxnSpPr>
          <p:cNvPr id="17" name="Straight Arrow Connector 16"/>
          <p:cNvCxnSpPr/>
          <p:nvPr/>
        </p:nvCxnSpPr>
        <p:spPr>
          <a:xfrm flipH="1">
            <a:off x="5300663" y="5686425"/>
            <a:ext cx="433387" cy="28733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300663" y="6332538"/>
            <a:ext cx="433387"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7357" name="Picture 8" descr="http://l.thumbs.canstockphoto.com/canstock15846104.jpg"/>
          <p:cNvPicPr>
            <a:picLocks noChangeAspect="1" noChangeArrowheads="1"/>
          </p:cNvPicPr>
          <p:nvPr/>
        </p:nvPicPr>
        <p:blipFill>
          <a:blip r:embed="rId8" cstate="print"/>
          <a:srcRect/>
          <a:stretch>
            <a:fillRect/>
          </a:stretch>
        </p:blipFill>
        <p:spPr bwMode="auto">
          <a:xfrm rot="-776994">
            <a:off x="1412875" y="5554663"/>
            <a:ext cx="823913" cy="741362"/>
          </a:xfrm>
          <a:prstGeom prst="rect">
            <a:avLst/>
          </a:prstGeom>
          <a:noFill/>
          <a:ln w="9525">
            <a:noFill/>
            <a:miter lim="800000"/>
            <a:headEnd/>
            <a:tailEnd/>
          </a:ln>
        </p:spPr>
      </p:pic>
      <p:cxnSp>
        <p:nvCxnSpPr>
          <p:cNvPr id="21" name="Straight Arrow Connector 20"/>
          <p:cNvCxnSpPr/>
          <p:nvPr/>
        </p:nvCxnSpPr>
        <p:spPr>
          <a:xfrm flipH="1" flipV="1">
            <a:off x="4005263" y="7286625"/>
            <a:ext cx="576262" cy="5095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7359" name="Picture 2" descr="Frankenstein, Green, Halloween, Little, Monster, Robot"/>
          <p:cNvPicPr>
            <a:picLocks noChangeAspect="1" noChangeArrowheads="1"/>
          </p:cNvPicPr>
          <p:nvPr/>
        </p:nvPicPr>
        <p:blipFill>
          <a:blip r:embed="rId9" cstate="print"/>
          <a:srcRect/>
          <a:stretch>
            <a:fillRect/>
          </a:stretch>
        </p:blipFill>
        <p:spPr bwMode="auto">
          <a:xfrm>
            <a:off x="382588" y="5973763"/>
            <a:ext cx="871537" cy="1744662"/>
          </a:xfrm>
          <a:prstGeom prst="rect">
            <a:avLst/>
          </a:prstGeom>
          <a:noFill/>
          <a:ln w="9525">
            <a:noFill/>
            <a:miter lim="800000"/>
            <a:headEnd/>
            <a:tailEnd/>
          </a:ln>
        </p:spPr>
      </p:pic>
      <p:sp>
        <p:nvSpPr>
          <p:cNvPr id="47360" name="TextBox 1"/>
          <p:cNvSpPr txBox="1">
            <a:spLocks noChangeArrowheads="1"/>
          </p:cNvSpPr>
          <p:nvPr/>
        </p:nvSpPr>
        <p:spPr bwMode="auto">
          <a:xfrm>
            <a:off x="3600450" y="4640263"/>
            <a:ext cx="1225550" cy="831850"/>
          </a:xfrm>
          <a:prstGeom prst="rect">
            <a:avLst/>
          </a:prstGeom>
          <a:solidFill>
            <a:srgbClr val="FF9933"/>
          </a:solidFill>
          <a:ln w="9525">
            <a:solidFill>
              <a:schemeClr val="tx1"/>
            </a:solidFill>
            <a:miter lim="800000"/>
            <a:headEnd/>
            <a:tailEnd/>
          </a:ln>
        </p:spPr>
        <p:txBody>
          <a:bodyPr>
            <a:spAutoFit/>
          </a:bodyPr>
          <a:lstStyle/>
          <a:p>
            <a:pPr algn="ctr"/>
            <a:r>
              <a:rPr lang="en-GB" sz="2400" b="1">
                <a:latin typeface="Calibri" pitchFamily="34" charset="0"/>
              </a:rPr>
              <a:t>Mots croisés</a:t>
            </a:r>
          </a:p>
        </p:txBody>
      </p:sp>
      <p:cxnSp>
        <p:nvCxnSpPr>
          <p:cNvPr id="32" name="Straight Arrow Connector 31"/>
          <p:cNvCxnSpPr/>
          <p:nvPr/>
        </p:nvCxnSpPr>
        <p:spPr>
          <a:xfrm>
            <a:off x="817563" y="7796213"/>
            <a:ext cx="862012" cy="520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328863" y="5686425"/>
            <a:ext cx="812800" cy="142875"/>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198" name="Group 22"/>
          <p:cNvGraphicFramePr>
            <a:graphicFrameLocks noGrp="1"/>
          </p:cNvGraphicFramePr>
          <p:nvPr/>
        </p:nvGraphicFramePr>
        <p:xfrm>
          <a:off x="188913" y="250825"/>
          <a:ext cx="3600450" cy="457200"/>
        </p:xfrm>
        <a:graphic>
          <a:graphicData uri="http://schemas.openxmlformats.org/drawingml/2006/table">
            <a:tbl>
              <a:tblPr/>
              <a:tblGrid>
                <a:gridCol w="1200150"/>
                <a:gridCol w="1200150"/>
                <a:gridCol w="1200150"/>
              </a:tblGrid>
              <a:tr h="252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Page 9</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smtClean="0">
                          <a:ln>
                            <a:noFill/>
                          </a:ln>
                          <a:solidFill>
                            <a:srgbClr val="FFFFFF"/>
                          </a:solidFill>
                          <a:effectLst/>
                          <a:latin typeface="Calibri" pitchFamily="34" charset="0"/>
                        </a:rPr>
                        <a:t>Tout en français</a:t>
                      </a:r>
                    </a:p>
                  </a:txBody>
                  <a:tcPr horzOverflow="overflow">
                    <a:lnL>
                      <a:noFill/>
                    </a:lnL>
                    <a:lnR>
                      <a:noFill/>
                    </a:lnR>
                    <a:lnT>
                      <a:noFill/>
                    </a:lnT>
                    <a:lnB>
                      <a:noFill/>
                    </a:lnB>
                    <a:lnTlToBr>
                      <a:noFill/>
                    </a:lnTlToBr>
                    <a:lnBlToTr>
                      <a:noFill/>
                    </a:lnBlToTr>
                    <a:solidFill>
                      <a:srgbClr val="17375E"/>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200" b="1" i="0" u="none" strike="noStrike" cap="none" normalizeH="0" baseline="0" smtClean="0">
                        <a:ln>
                          <a:noFill/>
                        </a:ln>
                        <a:solidFill>
                          <a:srgbClr val="FFFFFF"/>
                        </a:solidFill>
                        <a:effectLst/>
                        <a:latin typeface="Calibri" pitchFamily="34" charset="0"/>
                      </a:endParaRPr>
                    </a:p>
                  </a:txBody>
                  <a:tcPr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bl>
          </a:graphicData>
        </a:graphic>
      </p:graphicFrame>
      <p:graphicFrame>
        <p:nvGraphicFramePr>
          <p:cNvPr id="4" name="Table 3"/>
          <p:cNvGraphicFramePr>
            <a:graphicFrameLocks noGrp="1"/>
          </p:cNvGraphicFramePr>
          <p:nvPr/>
        </p:nvGraphicFramePr>
        <p:xfrm>
          <a:off x="260350" y="1187450"/>
          <a:ext cx="6264275" cy="2103438"/>
        </p:xfrm>
        <a:graphic>
          <a:graphicData uri="http://schemas.openxmlformats.org/drawingml/2006/table">
            <a:tbl>
              <a:tblPr firstRow="1" bandRow="1">
                <a:tableStyleId>{5C22544A-7EE6-4342-B048-85BDC9FD1C3A}</a:tableStyleId>
              </a:tblPr>
              <a:tblGrid>
                <a:gridCol w="1993312"/>
                <a:gridCol w="1922123"/>
                <a:gridCol w="2349261"/>
              </a:tblGrid>
              <a:tr h="194421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     Je lis de temps en temps, peut-être une ou deux fois par semaine. J’aime beaucoup les livres d’action, comme ‘</a:t>
                      </a:r>
                      <a:r>
                        <a:rPr lang="fr-FR" sz="1200" b="0" i="1" kern="1200" dirty="0" err="1" smtClean="0">
                          <a:solidFill>
                            <a:schemeClr val="tx1"/>
                          </a:solidFill>
                          <a:effectLst/>
                          <a:latin typeface="+mn-lt"/>
                          <a:ea typeface="+mn-ea"/>
                          <a:cs typeface="+mn-cs"/>
                        </a:rPr>
                        <a:t>Stormbreaker</a:t>
                      </a:r>
                      <a:r>
                        <a:rPr lang="fr-FR" sz="1200" b="0" kern="1200" dirty="0" smtClean="0">
                          <a:solidFill>
                            <a:schemeClr val="tx1"/>
                          </a:solidFill>
                          <a:effectLst/>
                          <a:latin typeface="+mn-lt"/>
                          <a:ea typeface="+mn-ea"/>
                          <a:cs typeface="+mn-cs"/>
                        </a:rPr>
                        <a:t>’ et les livres humoristiques, comme ‘</a:t>
                      </a:r>
                      <a:r>
                        <a:rPr lang="fr-FR" sz="1200" b="0" i="1" kern="1200" dirty="0" smtClean="0">
                          <a:solidFill>
                            <a:schemeClr val="tx1"/>
                          </a:solidFill>
                          <a:effectLst/>
                          <a:latin typeface="+mn-lt"/>
                          <a:ea typeface="+mn-ea"/>
                          <a:cs typeface="+mn-cs"/>
                        </a:rPr>
                        <a:t>Les</a:t>
                      </a:r>
                      <a:r>
                        <a:rPr lang="fr-FR" sz="1200" b="0" kern="1200" dirty="0" smtClean="0">
                          <a:solidFill>
                            <a:schemeClr val="tx1"/>
                          </a:solidFill>
                          <a:effectLst/>
                          <a:latin typeface="+mn-lt"/>
                          <a:ea typeface="+mn-ea"/>
                          <a:cs typeface="+mn-cs"/>
                        </a:rPr>
                        <a:t> </a:t>
                      </a:r>
                      <a:r>
                        <a:rPr lang="fr-FR" sz="1200" b="0" i="1" kern="1200" dirty="0" smtClean="0">
                          <a:solidFill>
                            <a:schemeClr val="tx1"/>
                          </a:solidFill>
                          <a:effectLst/>
                          <a:latin typeface="+mn-lt"/>
                          <a:ea typeface="+mn-ea"/>
                          <a:cs typeface="+mn-cs"/>
                        </a:rPr>
                        <a:t>aventuriers du parking perdu</a:t>
                      </a:r>
                      <a:r>
                        <a:rPr lang="fr-FR" sz="1200" b="0" kern="1200" dirty="0" smtClean="0">
                          <a:solidFill>
                            <a:schemeClr val="tx1"/>
                          </a:solidFill>
                          <a:effectLst/>
                          <a:latin typeface="+mn-lt"/>
                          <a:ea typeface="+mn-ea"/>
                          <a:cs typeface="+mn-cs"/>
                        </a:rPr>
                        <a:t>’ de Robert </a:t>
                      </a:r>
                      <a:r>
                        <a:rPr lang="fr-FR" sz="1200" b="0" kern="1200" dirty="0" err="1" smtClean="0">
                          <a:solidFill>
                            <a:schemeClr val="tx1"/>
                          </a:solidFill>
                          <a:effectLst/>
                          <a:latin typeface="+mn-lt"/>
                          <a:ea typeface="+mn-ea"/>
                          <a:cs typeface="+mn-cs"/>
                        </a:rPr>
                        <a:t>Rankin</a:t>
                      </a:r>
                      <a:r>
                        <a:rPr lang="fr-FR" sz="1200" b="0" kern="1200" dirty="0" smtClean="0">
                          <a:solidFill>
                            <a:schemeClr val="tx1"/>
                          </a:solidFill>
                          <a:effectLst/>
                          <a:latin typeface="+mn-lt"/>
                          <a:ea typeface="+mn-ea"/>
                          <a:cs typeface="+mn-cs"/>
                        </a:rPr>
                        <a:t>. Un de mes auteurs préférés est Anthony Horowitz pour la série ‘</a:t>
                      </a:r>
                      <a:r>
                        <a:rPr lang="fr-FR" sz="1200" b="0" i="1" kern="1200" dirty="0" smtClean="0">
                          <a:solidFill>
                            <a:schemeClr val="tx1"/>
                          </a:solidFill>
                          <a:effectLst/>
                          <a:latin typeface="+mn-lt"/>
                          <a:ea typeface="+mn-ea"/>
                          <a:cs typeface="+mn-cs"/>
                        </a:rPr>
                        <a:t>Alex Rider</a:t>
                      </a:r>
                      <a:r>
                        <a:rPr lang="fr-FR" sz="1200" b="0" kern="1200" dirty="0" smtClean="0">
                          <a:solidFill>
                            <a:schemeClr val="tx1"/>
                          </a:solidFill>
                          <a:effectLst/>
                          <a:latin typeface="+mn-lt"/>
                          <a:ea typeface="+mn-ea"/>
                          <a:cs typeface="+mn-cs"/>
                        </a:rPr>
                        <a:t>’.</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fr-FR" sz="1200" b="0" kern="1200" dirty="0" smtClean="0">
                          <a:solidFill>
                            <a:schemeClr val="tx1"/>
                          </a:solidFill>
                          <a:effectLst/>
                          <a:latin typeface="+mn-lt"/>
                          <a:ea typeface="+mn-ea"/>
                          <a:cs typeface="+mn-cs"/>
                        </a:rPr>
                        <a:t>      Le week-end dernier, j’ai lu ‘</a:t>
                      </a:r>
                      <a:r>
                        <a:rPr lang="fr-FR" sz="1200" b="0" i="1" kern="1200" dirty="0" smtClean="0">
                          <a:solidFill>
                            <a:schemeClr val="tx1"/>
                          </a:solidFill>
                          <a:effectLst/>
                          <a:latin typeface="+mn-lt"/>
                          <a:ea typeface="+mn-ea"/>
                          <a:cs typeface="+mn-cs"/>
                        </a:rPr>
                        <a:t>Le </a:t>
                      </a:r>
                      <a:r>
                        <a:rPr lang="fr-FR" sz="1200" b="0" i="1" kern="1200" dirty="0" err="1" smtClean="0">
                          <a:solidFill>
                            <a:schemeClr val="tx1"/>
                          </a:solidFill>
                          <a:effectLst/>
                          <a:latin typeface="+mn-lt"/>
                          <a:ea typeface="+mn-ea"/>
                          <a:cs typeface="+mn-cs"/>
                        </a:rPr>
                        <a:t>Hobbit</a:t>
                      </a:r>
                      <a:r>
                        <a:rPr lang="fr-FR" sz="1200" b="0" kern="1200" dirty="0" smtClean="0">
                          <a:solidFill>
                            <a:schemeClr val="tx1"/>
                          </a:solidFill>
                          <a:effectLst/>
                          <a:latin typeface="+mn-lt"/>
                          <a:ea typeface="+mn-ea"/>
                          <a:cs typeface="+mn-cs"/>
                        </a:rPr>
                        <a:t>’ de J.R.R Tolkien, un autre de mes auteurs préférés. C’est l’histoire d’un </a:t>
                      </a:r>
                      <a:r>
                        <a:rPr lang="fr-FR" sz="1200" b="0" kern="1200" dirty="0" err="1" smtClean="0">
                          <a:solidFill>
                            <a:schemeClr val="tx1"/>
                          </a:solidFill>
                          <a:effectLst/>
                          <a:latin typeface="+mn-lt"/>
                          <a:ea typeface="+mn-ea"/>
                          <a:cs typeface="+mn-cs"/>
                        </a:rPr>
                        <a:t>hobbit</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Bilbo</a:t>
                      </a:r>
                      <a:r>
                        <a:rPr lang="fr-FR" sz="1200" b="0" kern="1200" dirty="0" smtClean="0">
                          <a:solidFill>
                            <a:schemeClr val="tx1"/>
                          </a:solidFill>
                          <a:effectLst/>
                          <a:latin typeface="+mn-lt"/>
                          <a:ea typeface="+mn-ea"/>
                          <a:cs typeface="+mn-cs"/>
                        </a:rPr>
                        <a:t> </a:t>
                      </a:r>
                      <a:r>
                        <a:rPr lang="fr-FR" sz="1200" b="0" kern="1200" dirty="0" err="1" smtClean="0">
                          <a:solidFill>
                            <a:schemeClr val="tx1"/>
                          </a:solidFill>
                          <a:effectLst/>
                          <a:latin typeface="+mn-lt"/>
                          <a:ea typeface="+mn-ea"/>
                          <a:cs typeface="+mn-cs"/>
                        </a:rPr>
                        <a:t>Baggins</a:t>
                      </a:r>
                      <a:r>
                        <a:rPr lang="fr-FR" sz="1200" b="0" kern="1200" dirty="0" smtClean="0">
                          <a:solidFill>
                            <a:schemeClr val="tx1"/>
                          </a:solidFill>
                          <a:effectLst/>
                          <a:latin typeface="+mn-lt"/>
                          <a:ea typeface="+mn-ea"/>
                          <a:cs typeface="+mn-cs"/>
                        </a:rPr>
                        <a:t>, et de ses copains qui doivent faire un long voyage et combattre leurs ennemis.  J’ai pensé que c'était passionnant.  </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     La semaine prochaine, je lirai ‘</a:t>
                      </a:r>
                      <a:r>
                        <a:rPr lang="fr-FR" sz="1200" b="0" i="1" kern="1200" dirty="0" smtClean="0">
                          <a:solidFill>
                            <a:schemeClr val="tx1"/>
                          </a:solidFill>
                          <a:effectLst/>
                          <a:latin typeface="+mn-lt"/>
                          <a:ea typeface="+mn-ea"/>
                          <a:cs typeface="+mn-cs"/>
                        </a:rPr>
                        <a:t>Le Seigneur des Anneaux</a:t>
                      </a:r>
                      <a:r>
                        <a:rPr lang="fr-FR" sz="1200" b="0" kern="1200" dirty="0" smtClean="0">
                          <a:solidFill>
                            <a:schemeClr val="tx1"/>
                          </a:solidFill>
                          <a:effectLst/>
                          <a:latin typeface="+mn-lt"/>
                          <a:ea typeface="+mn-ea"/>
                          <a:cs typeface="+mn-cs"/>
                        </a:rPr>
                        <a:t>’, une autre série de J.R.R Tolkien. J'aime vraiment les livres de J.R.R Tolkien comme ils sont pleins d'action. Je lirai la première partie, ‘</a:t>
                      </a:r>
                      <a:r>
                        <a:rPr lang="fr-FR" sz="1200" b="0" i="1" kern="1200" dirty="0" smtClean="0">
                          <a:solidFill>
                            <a:schemeClr val="tx1"/>
                          </a:solidFill>
                          <a:effectLst/>
                          <a:latin typeface="+mn-lt"/>
                          <a:ea typeface="+mn-ea"/>
                          <a:cs typeface="+mn-cs"/>
                        </a:rPr>
                        <a:t>La communauté de l’Anneau</a:t>
                      </a:r>
                      <a:r>
                        <a:rPr lang="fr-FR" sz="1200" b="0" kern="1200" dirty="0" smtClean="0">
                          <a:solidFill>
                            <a:schemeClr val="tx1"/>
                          </a:solidFill>
                          <a:effectLst/>
                          <a:latin typeface="+mn-lt"/>
                          <a:ea typeface="+mn-ea"/>
                          <a:cs typeface="+mn-cs"/>
                        </a:rPr>
                        <a:t>’ suivi du reste de la série.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b="0" kern="1200" dirty="0" smtClean="0">
                        <a:solidFill>
                          <a:schemeClr val="tx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Nom de l’élève</a:t>
                      </a:r>
                      <a:endParaRPr lang="en-GB" sz="1200" b="0" kern="1200" dirty="0" smtClean="0">
                        <a:solidFill>
                          <a:schemeClr val="tx1"/>
                        </a:solidFill>
                        <a:effectLst/>
                        <a:latin typeface="+mn-lt"/>
                        <a:ea typeface="+mn-ea"/>
                        <a:cs typeface="+mn-cs"/>
                      </a:endParaRPr>
                    </a:p>
                    <a:p>
                      <a:endParaRPr lang="en-GB" sz="1200" b="0" dirty="0">
                        <a:solidFill>
                          <a:schemeClr val="tx1"/>
                        </a:solidFill>
                      </a:endParaRPr>
                    </a:p>
                  </a:txBody>
                  <a:tcPr>
                    <a:lnL w="12700" cmpd="sng">
                      <a:noFill/>
                    </a:lnL>
                    <a:noFill/>
                  </a:tcPr>
                </a:tc>
              </a:tr>
            </a:tbl>
          </a:graphicData>
        </a:graphic>
      </p:graphicFrame>
      <p:pic>
        <p:nvPicPr>
          <p:cNvPr id="48143" name="Picture 4" descr="http://farm3.staticflickr.com/2476/3990749493_ec10ba8771_o.jpg"/>
          <p:cNvPicPr>
            <a:picLocks noChangeAspect="1" noChangeArrowheads="1"/>
          </p:cNvPicPr>
          <p:nvPr/>
        </p:nvPicPr>
        <p:blipFill>
          <a:blip r:embed="rId2" cstate="print"/>
          <a:srcRect l="12617" t="20882" r="7162" b="14304"/>
          <a:stretch>
            <a:fillRect/>
          </a:stretch>
        </p:blipFill>
        <p:spPr bwMode="auto">
          <a:xfrm>
            <a:off x="2971800" y="3419475"/>
            <a:ext cx="3552825" cy="1800225"/>
          </a:xfrm>
          <a:prstGeom prst="rect">
            <a:avLst/>
          </a:prstGeom>
          <a:noFill/>
          <a:ln w="9525">
            <a:noFill/>
            <a:miter lim="800000"/>
            <a:headEnd/>
            <a:tailEnd/>
          </a:ln>
        </p:spPr>
      </p:pic>
      <p:graphicFrame>
        <p:nvGraphicFramePr>
          <p:cNvPr id="6" name="Table 5"/>
          <p:cNvGraphicFramePr>
            <a:graphicFrameLocks noGrp="1"/>
          </p:cNvGraphicFramePr>
          <p:nvPr/>
        </p:nvGraphicFramePr>
        <p:xfrm>
          <a:off x="188913" y="5435600"/>
          <a:ext cx="6381750" cy="2835275"/>
        </p:xfrm>
        <a:graphic>
          <a:graphicData uri="http://schemas.openxmlformats.org/drawingml/2006/table">
            <a:tbl>
              <a:tblPr firstRow="1" bandRow="1">
                <a:tableStyleId>{5C22544A-7EE6-4342-B048-85BDC9FD1C3A}</a:tableStyleId>
              </a:tblPr>
              <a:tblGrid>
                <a:gridCol w="3190895"/>
                <a:gridCol w="3190895"/>
              </a:tblGrid>
              <a:tr h="432048">
                <a:tc>
                  <a:txBody>
                    <a:bodyPr/>
                    <a:lstStyle/>
                    <a:p>
                      <a:pPr algn="just"/>
                      <a:r>
                        <a:rPr lang="fr-FR" sz="1200" b="0" kern="1200" dirty="0" smtClean="0">
                          <a:solidFill>
                            <a:schemeClr val="tx1"/>
                          </a:solidFill>
                          <a:effectLst/>
                          <a:latin typeface="+mn-lt"/>
                          <a:ea typeface="+mn-ea"/>
                          <a:cs typeface="+mn-cs"/>
                        </a:rPr>
                        <a:t>  </a:t>
                      </a:r>
                    </a:p>
                    <a:p>
                      <a:pPr algn="just"/>
                      <a:endParaRPr lang="fr-FR" sz="1200" b="0" kern="1200" dirty="0" smtClean="0">
                        <a:solidFill>
                          <a:schemeClr val="tx1"/>
                        </a:solidFill>
                        <a:effectLst/>
                        <a:latin typeface="+mn-lt"/>
                        <a:ea typeface="+mn-ea"/>
                        <a:cs typeface="+mn-cs"/>
                      </a:endParaRPr>
                    </a:p>
                    <a:p>
                      <a:pPr algn="just"/>
                      <a:endParaRPr lang="fr-FR" sz="1200" b="0" kern="1200" dirty="0" smtClean="0">
                        <a:solidFill>
                          <a:schemeClr val="tx1"/>
                        </a:solidFill>
                        <a:effectLst/>
                        <a:latin typeface="+mn-lt"/>
                        <a:ea typeface="+mn-ea"/>
                        <a:cs typeface="+mn-cs"/>
                      </a:endParaRPr>
                    </a:p>
                    <a:p>
                      <a:pPr algn="just"/>
                      <a:endParaRPr lang="fr-FR" sz="1200" b="0" kern="1200" dirty="0" smtClean="0">
                        <a:solidFill>
                          <a:schemeClr val="tx1"/>
                        </a:solidFill>
                        <a:effectLst/>
                        <a:latin typeface="+mn-lt"/>
                        <a:ea typeface="+mn-ea"/>
                        <a:cs typeface="+mn-cs"/>
                      </a:endParaRPr>
                    </a:p>
                    <a:p>
                      <a:pPr algn="just"/>
                      <a:endParaRPr lang="fr-FR" sz="1200" b="0" kern="1200" dirty="0" smtClean="0">
                        <a:solidFill>
                          <a:schemeClr val="tx1"/>
                        </a:solidFill>
                        <a:effectLst/>
                        <a:latin typeface="+mn-lt"/>
                        <a:ea typeface="+mn-ea"/>
                        <a:cs typeface="+mn-cs"/>
                      </a:endParaRPr>
                    </a:p>
                    <a:p>
                      <a:pPr algn="just"/>
                      <a:endParaRPr lang="fr-FR" sz="1200" b="0" kern="1200" dirty="0" smtClean="0">
                        <a:solidFill>
                          <a:schemeClr val="tx1"/>
                        </a:solidFill>
                        <a:effectLst/>
                        <a:latin typeface="+mn-lt"/>
                        <a:ea typeface="+mn-ea"/>
                        <a:cs typeface="+mn-cs"/>
                      </a:endParaRPr>
                    </a:p>
                    <a:p>
                      <a:pPr algn="just"/>
                      <a:r>
                        <a:rPr lang="fr-FR" sz="1200" b="0" kern="1200" dirty="0" smtClean="0">
                          <a:solidFill>
                            <a:schemeClr val="tx1"/>
                          </a:solidFill>
                          <a:effectLst/>
                          <a:latin typeface="+mn-lt"/>
                          <a:ea typeface="+mn-ea"/>
                          <a:cs typeface="+mn-cs"/>
                        </a:rPr>
                        <a:t>     A vrai dire, j'adore lire des livres d'horreur. Cela dit, je préfère les livres de science-fiction. Un de mes auteurs préférés est Anthony Horowitz. Un de mes livres préférés est </a:t>
                      </a:r>
                      <a:r>
                        <a:rPr lang="fr-FR" sz="1200" b="0" i="1" kern="1200" dirty="0" smtClean="0">
                          <a:solidFill>
                            <a:schemeClr val="tx1"/>
                          </a:solidFill>
                          <a:effectLst/>
                          <a:latin typeface="+mn-lt"/>
                          <a:ea typeface="+mn-ea"/>
                          <a:cs typeface="+mn-cs"/>
                        </a:rPr>
                        <a:t>Devine qui vient tuer</a:t>
                      </a:r>
                      <a:r>
                        <a:rPr lang="fr-FR" sz="1200" b="0" kern="1200" dirty="0" smtClean="0">
                          <a:solidFill>
                            <a:schemeClr val="tx1"/>
                          </a:solidFill>
                          <a:effectLst/>
                          <a:latin typeface="+mn-lt"/>
                          <a:ea typeface="+mn-ea"/>
                          <a:cs typeface="+mn-cs"/>
                        </a:rPr>
                        <a:t>.  J'aime ce livre parce qu'il est passionnant.</a:t>
                      </a:r>
                    </a:p>
                    <a:p>
                      <a:pPr algn="just"/>
                      <a:endParaRPr lang="fr-FR" sz="1200" b="0" kern="1200" dirty="0" smtClean="0">
                        <a:solidFill>
                          <a:schemeClr val="tx1"/>
                        </a:solidFill>
                        <a:effectLst/>
                        <a:latin typeface="+mn-lt"/>
                        <a:ea typeface="+mn-ea"/>
                        <a:cs typeface="+mn-cs"/>
                      </a:endParaRPr>
                    </a:p>
                    <a:p>
                      <a:pPr algn="just"/>
                      <a:r>
                        <a:rPr lang="fr-FR" sz="1200" b="0" kern="1200" dirty="0" smtClean="0">
                          <a:solidFill>
                            <a:schemeClr val="tx1"/>
                          </a:solidFill>
                          <a:effectLst/>
                          <a:latin typeface="+mn-lt"/>
                          <a:ea typeface="+mn-ea"/>
                          <a:cs typeface="+mn-cs"/>
                        </a:rPr>
                        <a:t>      La semaine dernière, j'ai lu le livre Le Retour du Roi. En somme, c'est l'histoire de 	</a:t>
                      </a: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b="0" kern="1200" dirty="0" err="1" smtClean="0">
                          <a:solidFill>
                            <a:schemeClr val="tx1"/>
                          </a:solidFill>
                          <a:effectLst/>
                          <a:latin typeface="+mn-lt"/>
                          <a:ea typeface="+mn-ea"/>
                          <a:cs typeface="+mn-cs"/>
                        </a:rPr>
                        <a:t>Frodo</a:t>
                      </a:r>
                      <a:r>
                        <a:rPr lang="fr-FR" sz="1200" b="0" kern="1200" dirty="0" smtClean="0">
                          <a:solidFill>
                            <a:schemeClr val="tx1"/>
                          </a:solidFill>
                          <a:effectLst/>
                          <a:latin typeface="+mn-lt"/>
                          <a:ea typeface="+mn-ea"/>
                          <a:cs typeface="+mn-cs"/>
                        </a:rPr>
                        <a:t> et de ses copains qui doivent faire un long voyage et combattre leur ennemi, </a:t>
                      </a:r>
                      <a:r>
                        <a:rPr lang="fr-FR" sz="1200" b="0" kern="1200" dirty="0" err="1" smtClean="0">
                          <a:solidFill>
                            <a:schemeClr val="tx1"/>
                          </a:solidFill>
                          <a:effectLst/>
                          <a:latin typeface="+mn-lt"/>
                          <a:ea typeface="+mn-ea"/>
                          <a:cs typeface="+mn-cs"/>
                        </a:rPr>
                        <a:t>Saruman</a:t>
                      </a:r>
                      <a:r>
                        <a:rPr lang="fr-FR" sz="1200" b="0" kern="1200" dirty="0" smtClean="0">
                          <a:solidFill>
                            <a:schemeClr val="tx1"/>
                          </a:solidFill>
                          <a:effectLst/>
                          <a:latin typeface="+mn-lt"/>
                          <a:ea typeface="+mn-ea"/>
                          <a:cs typeface="+mn-cs"/>
                        </a:rPr>
                        <a:t>. J'ai aimé ce livre vu que c'était plein d'action. J'ai aussi lu une bande dessinée sur le football et c'était nul.</a:t>
                      </a:r>
                      <a:endParaRPr lang="en-GB" sz="1200" b="0" kern="1200" dirty="0" smtClean="0">
                        <a:solidFill>
                          <a:schemeClr val="tx1"/>
                        </a:solidFill>
                        <a:effectLst/>
                        <a:latin typeface="+mn-lt"/>
                        <a:ea typeface="+mn-ea"/>
                        <a:cs typeface="+mn-cs"/>
                      </a:endParaRPr>
                    </a:p>
                    <a:p>
                      <a:r>
                        <a:rPr lang="fr-FR" sz="1200" b="0" kern="1200" dirty="0" smtClean="0">
                          <a:solidFill>
                            <a:schemeClr val="tx1"/>
                          </a:solidFill>
                          <a:effectLst/>
                          <a:latin typeface="+mn-lt"/>
                          <a:ea typeface="+mn-ea"/>
                          <a:cs typeface="+mn-cs"/>
                        </a:rPr>
                        <a:t>	</a:t>
                      </a:r>
                    </a:p>
                    <a:p>
                      <a:r>
                        <a:rPr lang="fr-FR" sz="1200" b="0" kern="1200" dirty="0" smtClean="0">
                          <a:solidFill>
                            <a:schemeClr val="tx1"/>
                          </a:solidFill>
                          <a:effectLst/>
                          <a:latin typeface="+mn-lt"/>
                          <a:ea typeface="+mn-ea"/>
                          <a:cs typeface="+mn-cs"/>
                        </a:rPr>
                        <a:t>     Le week-end prochain, je lirai probablement </a:t>
                      </a:r>
                      <a:r>
                        <a:rPr lang="fr-FR" sz="1200" b="0" kern="1200" dirty="0" err="1" smtClean="0">
                          <a:solidFill>
                            <a:schemeClr val="tx1"/>
                          </a:solidFill>
                          <a:effectLst/>
                          <a:latin typeface="+mn-lt"/>
                          <a:ea typeface="+mn-ea"/>
                          <a:cs typeface="+mn-cs"/>
                        </a:rPr>
                        <a:t>Bilbo</a:t>
                      </a:r>
                      <a:r>
                        <a:rPr lang="fr-FR" sz="1200" b="0" kern="1200" dirty="0" smtClean="0">
                          <a:solidFill>
                            <a:schemeClr val="tx1"/>
                          </a:solidFill>
                          <a:effectLst/>
                          <a:latin typeface="+mn-lt"/>
                          <a:ea typeface="+mn-ea"/>
                          <a:cs typeface="+mn-cs"/>
                        </a:rPr>
                        <a:t> le </a:t>
                      </a:r>
                      <a:r>
                        <a:rPr lang="fr-FR" sz="1200" b="0" kern="1200" dirty="0" err="1" smtClean="0">
                          <a:solidFill>
                            <a:schemeClr val="tx1"/>
                          </a:solidFill>
                          <a:effectLst/>
                          <a:latin typeface="+mn-lt"/>
                          <a:ea typeface="+mn-ea"/>
                          <a:cs typeface="+mn-cs"/>
                        </a:rPr>
                        <a:t>Hobbit</a:t>
                      </a:r>
                      <a:r>
                        <a:rPr lang="fr-FR" sz="1200" b="0" kern="1200" dirty="0" smtClean="0">
                          <a:solidFill>
                            <a:schemeClr val="tx1"/>
                          </a:solidFill>
                          <a:effectLst/>
                          <a:latin typeface="+mn-lt"/>
                          <a:ea typeface="+mn-ea"/>
                          <a:cs typeface="+mn-cs"/>
                        </a:rPr>
                        <a:t>. Il y en a qui aiment lire des BD mais, moi, j'ai toujours préféré les livres de Tolkien car je pense qu'il est génial. Si j'avais le temps, je voudrais aussi lire la série Harry Potter.</a:t>
                      </a:r>
                    </a:p>
                    <a:p>
                      <a:endParaRPr lang="fr-FR" sz="1200" b="0" kern="1200" dirty="0" smtClean="0">
                        <a:solidFill>
                          <a:schemeClr val="tx1"/>
                        </a:solidFill>
                        <a:effectLst/>
                        <a:latin typeface="+mn-lt"/>
                        <a:ea typeface="+mn-ea"/>
                        <a:cs typeface="+mn-cs"/>
                      </a:endParaRPr>
                    </a:p>
                    <a:p>
                      <a:pPr marL="0" marR="0" indent="0" algn="r" defTabSz="914400" rtl="0" eaLnBrk="1" fontAlgn="auto" latinLnBrk="0" hangingPunct="1">
                        <a:lnSpc>
                          <a:spcPct val="100000"/>
                        </a:lnSpc>
                        <a:spcBef>
                          <a:spcPts val="0"/>
                        </a:spcBef>
                        <a:spcAft>
                          <a:spcPts val="0"/>
                        </a:spcAft>
                        <a:buClrTx/>
                        <a:buSzTx/>
                        <a:buFontTx/>
                        <a:buNone/>
                        <a:tabLst/>
                        <a:defRPr/>
                      </a:pPr>
                      <a:r>
                        <a:rPr lang="fr-FR" sz="1200" b="0" kern="1200" dirty="0" smtClean="0">
                          <a:solidFill>
                            <a:schemeClr val="tx1"/>
                          </a:solidFill>
                          <a:effectLst/>
                          <a:latin typeface="+mn-lt"/>
                          <a:ea typeface="+mn-ea"/>
                          <a:cs typeface="+mn-cs"/>
                        </a:rPr>
                        <a:t>Nom de l’élève</a:t>
                      </a:r>
                      <a:endParaRPr lang="en-GB" sz="1200" b="0" kern="1200" dirty="0" smtClean="0">
                        <a:solidFill>
                          <a:schemeClr val="tx1"/>
                        </a:solidFill>
                        <a:effectLst/>
                        <a:latin typeface="+mn-lt"/>
                        <a:ea typeface="+mn-ea"/>
                        <a:cs typeface="+mn-cs"/>
                      </a:endParaRPr>
                    </a:p>
                    <a:p>
                      <a:pPr algn="r"/>
                      <a:endParaRPr lang="en-GB" sz="1200" b="0" kern="1200" dirty="0" smtClean="0">
                        <a:solidFill>
                          <a:schemeClr val="tx1"/>
                        </a:solidFill>
                        <a:effectLst/>
                        <a:latin typeface="+mn-lt"/>
                        <a:ea typeface="+mn-ea"/>
                        <a:cs typeface="+mn-cs"/>
                      </a:endParaRPr>
                    </a:p>
                    <a:p>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r>
            </a:tbl>
          </a:graphicData>
        </a:graphic>
      </p:graphicFrame>
      <p:pic>
        <p:nvPicPr>
          <p:cNvPr id="48147" name="Picture 4" descr="http://farm9.staticflickr.com/8493/8291199751_fe16ff4ec0_o.jpg"/>
          <p:cNvPicPr>
            <a:picLocks noChangeAspect="1" noChangeArrowheads="1"/>
          </p:cNvPicPr>
          <p:nvPr/>
        </p:nvPicPr>
        <p:blipFill>
          <a:blip r:embed="rId3" cstate="print"/>
          <a:srcRect/>
          <a:stretch>
            <a:fillRect/>
          </a:stretch>
        </p:blipFill>
        <p:spPr bwMode="auto">
          <a:xfrm>
            <a:off x="331788" y="3451225"/>
            <a:ext cx="2449512" cy="2976563"/>
          </a:xfrm>
          <a:prstGeom prst="rect">
            <a:avLst/>
          </a:prstGeom>
          <a:noFill/>
          <a:ln w="9525">
            <a:noFill/>
            <a:miter lim="800000"/>
            <a:headEnd/>
            <a:tailEnd/>
          </a:ln>
        </p:spPr>
      </p:pic>
      <p:sp>
        <p:nvSpPr>
          <p:cNvPr id="48148" name="TextBox 8"/>
          <p:cNvSpPr txBox="1">
            <a:spLocks noChangeArrowheads="1"/>
          </p:cNvSpPr>
          <p:nvPr/>
        </p:nvSpPr>
        <p:spPr bwMode="auto">
          <a:xfrm>
            <a:off x="331788" y="674688"/>
            <a:ext cx="6192837" cy="400050"/>
          </a:xfrm>
          <a:prstGeom prst="rect">
            <a:avLst/>
          </a:prstGeom>
          <a:noFill/>
          <a:ln w="9525">
            <a:noFill/>
            <a:miter lim="800000"/>
            <a:headEnd/>
            <a:tailEnd/>
          </a:ln>
        </p:spPr>
        <p:txBody>
          <a:bodyPr>
            <a:spAutoFit/>
          </a:bodyPr>
          <a:lstStyle/>
          <a:p>
            <a:r>
              <a:rPr lang="en-GB" sz="2000" b="1">
                <a:solidFill>
                  <a:srgbClr val="006600"/>
                </a:solidFill>
                <a:latin typeface="Calibri" pitchFamily="34" charset="0"/>
              </a:rPr>
              <a:t>Nous, on aime Anthony Horowitz et J.R.R. Tolkien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1420</TotalTime>
  <Words>2390</Words>
  <Application>Microsoft Office PowerPoint</Application>
  <PresentationFormat>Presentazione su schermo (4:3)</PresentationFormat>
  <Paragraphs>455</Paragraphs>
  <Slides>15</Slides>
  <Notes>0</Notes>
  <HiddenSlides>0</HiddenSlides>
  <MMClips>0</MMClips>
  <ScaleCrop>false</ScaleCrop>
  <HeadingPairs>
    <vt:vector size="4" baseType="variant">
      <vt:variant>
        <vt:lpstr>Tema</vt:lpstr>
      </vt:variant>
      <vt:variant>
        <vt:i4>3</vt:i4>
      </vt:variant>
      <vt:variant>
        <vt:lpstr>Titoli diapositive</vt:lpstr>
      </vt:variant>
      <vt:variant>
        <vt:i4>15</vt:i4>
      </vt:variant>
    </vt:vector>
  </HeadingPairs>
  <TitlesOfParts>
    <vt:vector size="18" baseType="lpstr">
      <vt:lpstr>Office Theme</vt:lpstr>
      <vt:lpstr>Tema di Office</vt:lpstr>
      <vt:lpstr>1_Office Theme</vt:lpstr>
      <vt:lpstr>Tout en français</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 Tout en                                     Page 15  français </vt:lpstr>
    </vt:vector>
  </TitlesOfParts>
  <Company>Borden Grammar School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kb</dc:creator>
  <cp:lastModifiedBy>Franco Ricci</cp:lastModifiedBy>
  <cp:revision>91</cp:revision>
  <dcterms:created xsi:type="dcterms:W3CDTF">2013-09-29T07:58:13Z</dcterms:created>
  <dcterms:modified xsi:type="dcterms:W3CDTF">2015-10-19T15:08:00Z</dcterms:modified>
</cp:coreProperties>
</file>